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10693400"/>
  <p:notesSz cx="7556500" cy="10693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208" y="-18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904"/>
            <a:ext cx="7560564" cy="45847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290902"/>
              </p:ext>
            </p:extLst>
          </p:nvPr>
        </p:nvGraphicFramePr>
        <p:xfrm>
          <a:off x="852806" y="2012750"/>
          <a:ext cx="5850889" cy="80583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900"/>
                <a:gridCol w="4206875"/>
                <a:gridCol w="539114"/>
              </a:tblGrid>
              <a:tr h="2956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Lesson</a:t>
                      </a:r>
                      <a:r>
                        <a:rPr sz="10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Section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3084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Activities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3084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Time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30849B"/>
                    </a:solidFill>
                  </a:tcPr>
                </a:tc>
              </a:tr>
              <a:tr h="2956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Introduction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- Greeting and attendance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219798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Pre</a:t>
                      </a:r>
                      <a:r>
                        <a:rPr sz="1000" b="1" spc="-5" dirty="0">
                          <a:latin typeface="Cambria Math"/>
                          <a:cs typeface="Cambria Math"/>
                        </a:rPr>
                        <a:t>‐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reading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67945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75"/>
                        </a:lnSpc>
                        <a:spcBef>
                          <a:spcPts val="535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Warm</a:t>
                      </a:r>
                      <a:r>
                        <a:rPr sz="1000" b="1" spc="-10" dirty="0">
                          <a:latin typeface="Cambria Math"/>
                          <a:cs typeface="Cambria Math"/>
                        </a:rPr>
                        <a:t>‐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up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5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ask questions about the</a:t>
                      </a:r>
                      <a:r>
                        <a:rPr sz="1000" spc="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pictures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259715">
                        <a:lnSpc>
                          <a:spcPts val="1150"/>
                        </a:lnSpc>
                        <a:spcBef>
                          <a:spcPts val="5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look at the “Picture 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Talk”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prompt question; have them  think and answer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10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question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09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New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Words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208915">
                        <a:lnSpc>
                          <a:spcPts val="1140"/>
                        </a:lnSpc>
                        <a:spcBef>
                          <a:spcPts val="7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 listen and repeat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New Words;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have them point and say  each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word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095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practice the words a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few more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times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15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Find 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It!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6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explain that there are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two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hidden images in the</a:t>
                      </a:r>
                      <a:r>
                        <a:rPr sz="1000" spc="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picture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248920">
                        <a:lnSpc>
                          <a:spcPts val="1140"/>
                        </a:lnSpc>
                        <a:spcBef>
                          <a:spcPts val="6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work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individually or in pairs to find and circle all these  images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09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Picture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Talk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8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discuss on related</a:t>
                      </a:r>
                      <a:r>
                        <a:rPr sz="10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topics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7945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  <a:spcBef>
                          <a:spcPts val="520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10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ts val="117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</a:p>
                  </a:txBody>
                  <a:tcPr marL="0" marR="0" marT="6604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190220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Reading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8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Passage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 marR="87630">
                        <a:lnSpc>
                          <a:spcPts val="1150"/>
                        </a:lnSpc>
                        <a:spcBef>
                          <a:spcPts val="6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listen to the audio track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the passage; have students track the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words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of the passage as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are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spoken</a:t>
                      </a:r>
                    </a:p>
                    <a:p>
                      <a:pPr marL="68580" marR="424180">
                        <a:lnSpc>
                          <a:spcPts val="1150"/>
                        </a:lnSpc>
                        <a:spcBef>
                          <a:spcPts val="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listen again and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pause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the audio track after each sentence; have  students repeat after the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speaker for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pronunciation</a:t>
                      </a:r>
                      <a:r>
                        <a:rPr sz="10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practice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09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close the book and ask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students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explain what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can</a:t>
                      </a:r>
                      <a:r>
                        <a:rPr sz="1000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remember;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 marR="319405">
                        <a:lnSpc>
                          <a:spcPts val="1150"/>
                        </a:lnSpc>
                        <a:spcBef>
                          <a:spcPts val="55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students 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explain in their first language as long as the teacher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is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able to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understand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 marR="132715">
                        <a:lnSpc>
                          <a:spcPts val="1150"/>
                        </a:lnSpc>
                        <a:spcBef>
                          <a:spcPts val="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in pairs, ask students to read the passage aloud to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each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other or have  the students read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silently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record their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reading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times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below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the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095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passage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7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to find and point to the sight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words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in the</a:t>
                      </a:r>
                      <a:r>
                        <a:rPr sz="1000" spc="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reading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5"/>
                        </a:lnSpc>
                        <a:spcBef>
                          <a:spcPts val="509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10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ts val="1175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2487549">
                <a:tc>
                  <a:txBody>
                    <a:bodyPr/>
                    <a:lstStyle/>
                    <a:p>
                      <a:pPr marL="266700" marR="63500" indent="-198120">
                        <a:lnSpc>
                          <a:spcPts val="1140"/>
                        </a:lnSpc>
                        <a:spcBef>
                          <a:spcPts val="600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Com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ehen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ion 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Checking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762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75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Check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236854">
                        <a:lnSpc>
                          <a:spcPts val="1150"/>
                        </a:lnSpc>
                        <a:spcBef>
                          <a:spcPts val="5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checks students’ comprehension of the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story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reinforces the new  words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0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complete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exercises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alone or in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pairs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45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go through the answers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as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class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14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Learn 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5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reinforce the new vocabulary from each</a:t>
                      </a:r>
                      <a:r>
                        <a:rPr sz="10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unit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5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complete exercises alone or in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pairs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45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go through the answers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as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class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150"/>
                        </a:lnSpc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Write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363220">
                        <a:lnSpc>
                          <a:spcPts val="1150"/>
                        </a:lnSpc>
                        <a:spcBef>
                          <a:spcPts val="6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look at the words and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pictures;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have them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write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correct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 words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08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Say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 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506095">
                        <a:lnSpc>
                          <a:spcPts val="1160"/>
                        </a:lnSpc>
                        <a:spcBef>
                          <a:spcPts val="5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provide listening and speaking practice with the new words and  sentence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pattern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15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check the answers as a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class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  <a:spcBef>
                          <a:spcPts val="520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10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ts val="117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604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87929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Closure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80"/>
                        </a:lnSpc>
                        <a:spcBef>
                          <a:spcPts val="500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Speaking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Skills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 marR="209550">
                        <a:lnSpc>
                          <a:spcPts val="1150"/>
                        </a:lnSpc>
                        <a:spcBef>
                          <a:spcPts val="6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allow students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time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to practice the sentence patterns and new words 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they</a:t>
                      </a:r>
                      <a:r>
                        <a:rPr sz="10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learned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09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Homework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75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assign homework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in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1000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workbook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</a:tbl>
          </a:graphicData>
        </a:graphic>
      </p:graphicFrame>
      <p:sp>
        <p:nvSpPr>
          <p:cNvPr id="6" name="object 3"/>
          <p:cNvSpPr txBox="1"/>
          <p:nvPr/>
        </p:nvSpPr>
        <p:spPr>
          <a:xfrm>
            <a:off x="695341" y="562236"/>
            <a:ext cx="4552950" cy="10849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sz="1400" b="1" dirty="0" smtClean="0">
                <a:solidFill>
                  <a:srgbClr val="0070C0"/>
                </a:solidFill>
                <a:latin typeface="Arial"/>
                <a:cs typeface="Arial"/>
              </a:rPr>
              <a:t>Lesson Plan</a:t>
            </a:r>
            <a:r>
              <a:rPr lang="en-US" sz="1400" dirty="0">
                <a:solidFill>
                  <a:srgbClr val="0070C0"/>
                </a:solidFill>
                <a:latin typeface="Arial"/>
                <a:cs typeface="Arial"/>
              </a:rPr>
              <a:t> </a:t>
            </a:r>
            <a:r>
              <a:rPr lang="en-US" sz="1400" b="1" spc="-5" dirty="0">
                <a:latin typeface="Arial"/>
                <a:cs typeface="Arial"/>
              </a:rPr>
              <a:t>for</a:t>
            </a:r>
            <a:r>
              <a:rPr lang="en-US" sz="1400" dirty="0" smtClean="0">
                <a:solidFill>
                  <a:schemeClr val="accent1"/>
                </a:solidFill>
                <a:latin typeface="Arial"/>
                <a:cs typeface="Arial"/>
              </a:rPr>
              <a:t> </a:t>
            </a:r>
            <a:r>
              <a:rPr lang="en-US" sz="1400" b="1" spc="-5" dirty="0" smtClean="0">
                <a:solidFill>
                  <a:srgbClr val="00B050"/>
                </a:solidFill>
                <a:latin typeface="Arial"/>
                <a:cs typeface="Arial"/>
              </a:rPr>
              <a:t>Vivid Reading with Fiction Basic </a:t>
            </a:r>
            <a:r>
              <a:rPr lang="en-US" sz="1400" b="1" dirty="0">
                <a:solidFill>
                  <a:srgbClr val="00B050"/>
                </a:solidFill>
                <a:latin typeface="Arial"/>
                <a:cs typeface="Arial"/>
              </a:rPr>
              <a:t>2</a:t>
            </a:r>
            <a:endParaRPr lang="en-US" sz="1400" b="1" dirty="0" smtClean="0">
              <a:solidFill>
                <a:srgbClr val="00B05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en-US" sz="1400" b="1" dirty="0" smtClean="0">
                <a:solidFill>
                  <a:schemeClr val="accent3"/>
                </a:solidFill>
                <a:latin typeface="Arial"/>
                <a:cs typeface="Arial"/>
              </a:rPr>
              <a:t> </a:t>
            </a:r>
          </a:p>
          <a:p>
            <a:pPr marL="12700">
              <a:lnSpc>
                <a:spcPts val="1170"/>
              </a:lnSpc>
            </a:pPr>
            <a:r>
              <a:rPr lang="en-US" sz="1000" b="1" spc="-5" dirty="0" smtClean="0">
                <a:latin typeface="Arial"/>
                <a:cs typeface="Arial"/>
              </a:rPr>
              <a:t>Class Time: </a:t>
            </a:r>
            <a:r>
              <a:rPr lang="en-US" sz="1000" spc="-5" dirty="0" smtClean="0">
                <a:latin typeface="Arial"/>
                <a:cs typeface="Arial"/>
              </a:rPr>
              <a:t>40</a:t>
            </a:r>
            <a:r>
              <a:rPr lang="en-US" sz="1000" spc="10" dirty="0" smtClean="0">
                <a:latin typeface="Arial"/>
                <a:cs typeface="Arial"/>
              </a:rPr>
              <a:t> </a:t>
            </a:r>
            <a:r>
              <a:rPr lang="en-US" sz="1000" dirty="0" smtClean="0">
                <a:latin typeface="Arial"/>
                <a:cs typeface="Arial"/>
              </a:rPr>
              <a:t>mins</a:t>
            </a:r>
          </a:p>
          <a:p>
            <a:pPr marL="12700">
              <a:lnSpc>
                <a:spcPts val="1145"/>
              </a:lnSpc>
            </a:pPr>
            <a:r>
              <a:rPr lang="en-US" sz="1000" b="1" spc="-5" dirty="0" smtClean="0">
                <a:latin typeface="Arial"/>
                <a:cs typeface="Arial"/>
              </a:rPr>
              <a:t>Unit: </a:t>
            </a:r>
            <a:r>
              <a:rPr lang="en-US" sz="1000" spc="-5" dirty="0" smtClean="0">
                <a:latin typeface="Arial"/>
                <a:cs typeface="Arial"/>
              </a:rPr>
              <a:t>Unit 1</a:t>
            </a:r>
            <a:r>
              <a:rPr lang="en-US" sz="1000" spc="15" dirty="0" smtClean="0">
                <a:latin typeface="Arial"/>
                <a:cs typeface="Arial"/>
              </a:rPr>
              <a:t> </a:t>
            </a:r>
            <a:r>
              <a:rPr lang="en-US" sz="1000" dirty="0" smtClean="0">
                <a:latin typeface="Arial"/>
                <a:cs typeface="Arial"/>
              </a:rPr>
              <a:t>Clocks</a:t>
            </a:r>
          </a:p>
          <a:p>
            <a:pPr marL="12700">
              <a:lnSpc>
                <a:spcPts val="1150"/>
              </a:lnSpc>
            </a:pPr>
            <a:r>
              <a:rPr lang="en-US" sz="1000" b="1" spc="-5" dirty="0" smtClean="0">
                <a:latin typeface="Arial"/>
                <a:cs typeface="Arial"/>
              </a:rPr>
              <a:t>New </a:t>
            </a:r>
            <a:r>
              <a:rPr lang="en-US" sz="1000" b="1" spc="-10" dirty="0" smtClean="0">
                <a:latin typeface="Arial"/>
                <a:cs typeface="Arial"/>
              </a:rPr>
              <a:t>Words: </a:t>
            </a:r>
            <a:r>
              <a:rPr lang="en-US" sz="1000" dirty="0" smtClean="0">
                <a:latin typeface="Arial"/>
                <a:cs typeface="Arial"/>
              </a:rPr>
              <a:t>clock, </a:t>
            </a:r>
            <a:r>
              <a:rPr lang="en-US" sz="1000" spc="-5" dirty="0" smtClean="0">
                <a:latin typeface="Arial"/>
                <a:cs typeface="Arial"/>
              </a:rPr>
              <a:t>see, </a:t>
            </a:r>
            <a:r>
              <a:rPr lang="en-US" sz="1000" dirty="0" smtClean="0">
                <a:latin typeface="Arial"/>
                <a:cs typeface="Arial"/>
              </a:rPr>
              <a:t>room, </a:t>
            </a:r>
            <a:r>
              <a:rPr lang="en-US" sz="1000" spc="-5" dirty="0" smtClean="0">
                <a:latin typeface="Arial"/>
                <a:cs typeface="Arial"/>
              </a:rPr>
              <a:t>bus,</a:t>
            </a:r>
            <a:r>
              <a:rPr lang="en-US" sz="1000" spc="5" dirty="0" smtClean="0">
                <a:latin typeface="Arial"/>
                <a:cs typeface="Arial"/>
              </a:rPr>
              <a:t> </a:t>
            </a:r>
            <a:r>
              <a:rPr lang="en-US" sz="1000" spc="-5" dirty="0" smtClean="0">
                <a:latin typeface="Arial"/>
                <a:cs typeface="Arial"/>
              </a:rPr>
              <a:t>London</a:t>
            </a:r>
            <a:endParaRPr lang="en-US" sz="1000" dirty="0" smtClean="0">
              <a:latin typeface="Arial"/>
              <a:cs typeface="Arial"/>
            </a:endParaRPr>
          </a:p>
          <a:p>
            <a:pPr marL="12700">
              <a:lnSpc>
                <a:spcPts val="1175"/>
              </a:lnSpc>
              <a:tabLst>
                <a:tab pos="2388870" algn="l"/>
                <a:tab pos="3392804" algn="l"/>
              </a:tabLst>
            </a:pPr>
            <a:r>
              <a:rPr lang="en-US" sz="1000" b="1" spc="-5" dirty="0" smtClean="0">
                <a:latin typeface="Arial"/>
                <a:cs typeface="Arial"/>
              </a:rPr>
              <a:t>Sentence Pattern: </a:t>
            </a:r>
            <a:r>
              <a:rPr lang="en-US" sz="1000" spc="-5" dirty="0" smtClean="0">
                <a:latin typeface="Arial"/>
                <a:cs typeface="Arial"/>
              </a:rPr>
              <a:t>Here/There</a:t>
            </a:r>
            <a:r>
              <a:rPr lang="en-US" sz="1000" spc="50" dirty="0" smtClean="0">
                <a:latin typeface="Arial"/>
                <a:cs typeface="Arial"/>
              </a:rPr>
              <a:t> </a:t>
            </a:r>
            <a:r>
              <a:rPr lang="en-US" sz="1000" spc="-10" dirty="0" smtClean="0">
                <a:latin typeface="Arial"/>
                <a:cs typeface="Arial"/>
              </a:rPr>
              <a:t>is</a:t>
            </a:r>
            <a:r>
              <a:rPr lang="en-US" sz="1000" spc="25" dirty="0" smtClean="0">
                <a:latin typeface="Arial"/>
                <a:cs typeface="Arial"/>
              </a:rPr>
              <a:t> </a:t>
            </a:r>
            <a:r>
              <a:rPr lang="en-US" sz="1000" spc="-5" dirty="0" smtClean="0">
                <a:latin typeface="Arial"/>
                <a:cs typeface="Arial"/>
              </a:rPr>
              <a:t>a</a:t>
            </a:r>
            <a:r>
              <a:rPr lang="en-US" sz="1000" u="sng" spc="-5" dirty="0" smtClean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	</a:t>
            </a:r>
            <a:r>
              <a:rPr lang="en-US" sz="1000" spc="-5" dirty="0" smtClean="0">
                <a:latin typeface="Arial"/>
                <a:cs typeface="Arial"/>
              </a:rPr>
              <a:t>.</a:t>
            </a:r>
            <a:r>
              <a:rPr lang="en-US" sz="1000" spc="10" dirty="0" smtClean="0">
                <a:latin typeface="Arial"/>
                <a:cs typeface="Arial"/>
              </a:rPr>
              <a:t> </a:t>
            </a:r>
            <a:r>
              <a:rPr lang="en-US" sz="1000" dirty="0" smtClean="0">
                <a:latin typeface="Arial"/>
                <a:cs typeface="Arial"/>
              </a:rPr>
              <a:t>Can</a:t>
            </a:r>
            <a:r>
              <a:rPr lang="en-US" sz="1000" spc="15" dirty="0" smtClean="0">
                <a:latin typeface="Arial"/>
                <a:cs typeface="Arial"/>
              </a:rPr>
              <a:t> </a:t>
            </a:r>
            <a:r>
              <a:rPr lang="en-US" sz="1000" spc="-10" dirty="0" smtClean="0">
                <a:latin typeface="Arial"/>
                <a:cs typeface="Arial"/>
              </a:rPr>
              <a:t>you</a:t>
            </a:r>
            <a:r>
              <a:rPr lang="en-US" sz="1000" u="sng" spc="-10" dirty="0" smtClean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	</a:t>
            </a:r>
            <a:r>
              <a:rPr lang="en-US" sz="1000" spc="-5" dirty="0" smtClean="0">
                <a:latin typeface="Arial"/>
                <a:cs typeface="Arial"/>
              </a:rPr>
              <a:t>?</a:t>
            </a:r>
            <a:endParaRPr lang="en-US" sz="1000" dirty="0">
              <a:latin typeface="Arial"/>
              <a:cs typeface="Arial"/>
            </a:endParaRPr>
          </a:p>
        </p:txBody>
      </p:sp>
      <p:pic>
        <p:nvPicPr>
          <p:cNvPr id="9" name="Picture 2" descr="C:\Users\wjcom_mem003\Desktop\Vivid Reading\Vivid R - Cover (Web)\VIVID READING (L2) Basic Cover2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361" y="487637"/>
            <a:ext cx="906764" cy="1201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370</Words>
  <Application>Microsoft Office PowerPoint</Application>
  <PresentationFormat>사용자 지정</PresentationFormat>
  <Paragraphs>59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Theme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hangyeol</cp:lastModifiedBy>
  <cp:revision>1</cp:revision>
  <dcterms:created xsi:type="dcterms:W3CDTF">2022-05-09T05:09:32Z</dcterms:created>
  <dcterms:modified xsi:type="dcterms:W3CDTF">2022-05-09T05:11:56Z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2017-08-14T00:00:00Z</vt:filetime>
  </property>
  <property fmtid="{D5CDD505-2E9C-101B-9397-08002B2CF9AE}" pid="3" name="Creator">
    <vt:lpwstr>Microsoft® Word 2010</vt:lpwstr>
  </property>
  <property fmtid="{D5CDD505-2E9C-101B-9397-08002B2CF9AE}" pid="4" name="LastSaved">
    <vt:filetime>2022-05-09T00:00:00Z</vt:filetime>
  </property>
</Properties>
</file>