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16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04"/>
            <a:ext cx="7560564" cy="458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95341" y="562236"/>
            <a:ext cx="4552950" cy="10849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rgbClr val="0070C0"/>
                </a:solidFill>
                <a:latin typeface="Arial"/>
                <a:cs typeface="Arial"/>
              </a:rPr>
              <a:t>Lesson Plan</a:t>
            </a:r>
            <a:r>
              <a:rPr lang="en-US" sz="140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latin typeface="Arial"/>
                <a:cs typeface="Arial"/>
              </a:rPr>
              <a:t>for</a:t>
            </a:r>
            <a:r>
              <a:rPr lang="en-US" sz="1400" dirty="0" smtClean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Vivid Reading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with Fiction Basic </a:t>
            </a:r>
            <a:r>
              <a:rPr sz="1400" b="1" dirty="0" smtClean="0">
                <a:solidFill>
                  <a:srgbClr val="00B050"/>
                </a:solidFill>
                <a:latin typeface="Arial"/>
                <a:cs typeface="Arial"/>
              </a:rPr>
              <a:t>1</a:t>
            </a:r>
            <a:endParaRPr lang="en-US" sz="1400" b="1" dirty="0" smtClean="0">
              <a:solidFill>
                <a:srgbClr val="00B05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chemeClr val="accent3"/>
                </a:solidFill>
                <a:latin typeface="Arial"/>
                <a:cs typeface="Arial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 smtClean="0">
                <a:latin typeface="Arial"/>
                <a:cs typeface="Arial"/>
              </a:rPr>
              <a:t>Class </a:t>
            </a:r>
            <a:r>
              <a:rPr sz="1000" b="1" spc="-5" dirty="0">
                <a:latin typeface="Arial"/>
                <a:cs typeface="Arial"/>
              </a:rPr>
              <a:t>Time: </a:t>
            </a:r>
            <a:r>
              <a:rPr sz="1000" spc="-5" dirty="0">
                <a:latin typeface="Arial"/>
                <a:cs typeface="Arial"/>
              </a:rPr>
              <a:t>40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mins</a:t>
            </a:r>
          </a:p>
          <a:p>
            <a:pPr marL="12700">
              <a:lnSpc>
                <a:spcPts val="1155"/>
              </a:lnSpc>
            </a:pPr>
            <a:r>
              <a:rPr sz="1000" b="1" spc="-5" dirty="0">
                <a:latin typeface="Arial"/>
                <a:cs typeface="Arial"/>
              </a:rPr>
              <a:t>Unit: </a:t>
            </a:r>
            <a:r>
              <a:rPr sz="1000" spc="-5" dirty="0">
                <a:latin typeface="Arial"/>
                <a:cs typeface="Arial"/>
              </a:rPr>
              <a:t>Unit 1 </a:t>
            </a:r>
            <a:r>
              <a:rPr sz="1000" spc="5" dirty="0">
                <a:latin typeface="Arial"/>
                <a:cs typeface="Arial"/>
              </a:rPr>
              <a:t>My</a:t>
            </a:r>
            <a:r>
              <a:rPr sz="100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House</a:t>
            </a:r>
            <a:endParaRPr sz="1000" dirty="0">
              <a:latin typeface="Arial"/>
              <a:cs typeface="Arial"/>
            </a:endParaRPr>
          </a:p>
          <a:p>
            <a:pPr marL="12700">
              <a:lnSpc>
                <a:spcPts val="1155"/>
              </a:lnSpc>
            </a:pPr>
            <a:r>
              <a:rPr sz="1000" b="1" spc="-5" dirty="0">
                <a:latin typeface="Arial"/>
                <a:cs typeface="Arial"/>
              </a:rPr>
              <a:t>New </a:t>
            </a:r>
            <a:r>
              <a:rPr sz="1000" b="1" spc="-10" dirty="0">
                <a:latin typeface="Arial"/>
                <a:cs typeface="Arial"/>
              </a:rPr>
              <a:t>Words: </a:t>
            </a:r>
            <a:r>
              <a:rPr sz="1000" spc="-5" dirty="0">
                <a:latin typeface="Arial"/>
                <a:cs typeface="Arial"/>
              </a:rPr>
              <a:t>this / bed / </a:t>
            </a:r>
            <a:r>
              <a:rPr sz="1000" dirty="0">
                <a:latin typeface="Arial"/>
                <a:cs typeface="Arial"/>
              </a:rPr>
              <a:t>hat </a:t>
            </a:r>
            <a:r>
              <a:rPr sz="1000" spc="-5" dirty="0">
                <a:latin typeface="Arial"/>
                <a:cs typeface="Arial"/>
              </a:rPr>
              <a:t>/ flower /</a:t>
            </a:r>
            <a:r>
              <a:rPr sz="1000" spc="5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house</a:t>
            </a:r>
            <a:endParaRPr sz="1000" dirty="0">
              <a:latin typeface="Arial"/>
              <a:cs typeface="Arial"/>
            </a:endParaRPr>
          </a:p>
          <a:p>
            <a:pPr marL="12700">
              <a:lnSpc>
                <a:spcPts val="1175"/>
              </a:lnSpc>
              <a:tabLst>
                <a:tab pos="2297430" algn="l"/>
              </a:tabLst>
            </a:pPr>
            <a:r>
              <a:rPr sz="1000" b="1" spc="-5" dirty="0">
                <a:latin typeface="Arial"/>
                <a:cs typeface="Arial"/>
              </a:rPr>
              <a:t>Sentence Pattern: </a:t>
            </a:r>
            <a:r>
              <a:rPr sz="1000" spc="-5" dirty="0">
                <a:latin typeface="Arial"/>
                <a:cs typeface="Arial"/>
              </a:rPr>
              <a:t>This</a:t>
            </a:r>
            <a:r>
              <a:rPr sz="1000" spc="4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is</a:t>
            </a:r>
            <a:r>
              <a:rPr sz="1000" spc="25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my</a:t>
            </a:r>
            <a:r>
              <a:rPr sz="1000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sz="1000" spc="-5" dirty="0"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649756"/>
              </p:ext>
            </p:extLst>
          </p:nvPr>
        </p:nvGraphicFramePr>
        <p:xfrm>
          <a:off x="852806" y="2011224"/>
          <a:ext cx="5850889" cy="80598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900"/>
                <a:gridCol w="4206875"/>
                <a:gridCol w="539114"/>
              </a:tblGrid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Lesson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Activities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</a:tr>
              <a:tr h="295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Introduction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- Greeting and attendance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1979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Pre</a:t>
                      </a:r>
                      <a:r>
                        <a:rPr sz="1000" b="1" spc="-5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2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Warm</a:t>
                      </a:r>
                      <a:r>
                        <a:rPr sz="1000" b="1" spc="-10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up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ask questions about the</a:t>
                      </a:r>
                      <a:r>
                        <a:rPr sz="10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59715">
                        <a:lnSpc>
                          <a:spcPts val="114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“Picture 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Talk”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prompt question; have them  think and answer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question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New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08915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 listen and repeat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New Words;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point and say  each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practice the words 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few more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times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Find 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It!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explain that there are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hidden images in the</a:t>
                      </a:r>
                      <a:r>
                        <a:rPr sz="10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4892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individually or in pairs to find and circle all these  images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Picture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Talk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discuss on related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topics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19022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87630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to the audio track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passage; have students track the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 the passage as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are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spoken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4180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again and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pause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audio track after each sentence; have  students repeat after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speaker 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pronunciation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practice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195580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close the book and ask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what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can remember;  students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in their first language as long as the teacher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able to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understand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in pairs, ask students to read the passage aloud to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each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other or</a:t>
                      </a:r>
                      <a:r>
                        <a:rPr sz="10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8625">
                        <a:lnSpc>
                          <a:spcPts val="1150"/>
                        </a:lnSpc>
                        <a:spcBef>
                          <a:spcPts val="5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the students read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silently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record their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below the  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2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to find and point to the sight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 the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486025">
                <a:tc>
                  <a:txBody>
                    <a:bodyPr/>
                    <a:lstStyle/>
                    <a:p>
                      <a:pPr marL="266700" marR="63500" indent="-198120">
                        <a:lnSpc>
                          <a:spcPts val="1150"/>
                        </a:lnSpc>
                        <a:spcBef>
                          <a:spcPts val="580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Com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ehen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ion 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Checking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7366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Check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36854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checks students’ comprehension of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reinforces the new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exercises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alone or in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Learn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reinforce the new vocabulary from each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unit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45"/>
                        </a:lnSpc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363220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words and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pictures;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correct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Say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506095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provide listening and speaking practice with the new words and  sentence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pattern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1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 the answers as 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880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Closure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Speaking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Skills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0955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allow 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 practice the sentence patterns and new words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10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learned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Homework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assign homework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workbook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604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wjcom_mem003\Desktop\Vivid Reading\Vivid R - Cover (Web)\VIVID READING (L2) Basic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486" y="487637"/>
            <a:ext cx="906764" cy="120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371</Words>
  <Application>Microsoft Office PowerPoint</Application>
  <PresentationFormat>사용자 지정</PresentationFormat>
  <Paragraphs>58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hangyeol</cp:lastModifiedBy>
  <cp:revision>1</cp:revision>
  <dcterms:created xsi:type="dcterms:W3CDTF">2022-05-09T01:36:50Z</dcterms:created>
  <dcterms:modified xsi:type="dcterms:W3CDTF">2022-05-09T01:39:07Z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2022-05-09T00:00:00Z</vt:filetime>
  </property>
</Properties>
</file>