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851" autoAdjust="0"/>
  </p:normalViewPr>
  <p:slideViewPr>
    <p:cSldViewPr>
      <p:cViewPr varScale="1">
        <p:scale>
          <a:sx n="66" d="100"/>
          <a:sy n="66" d="100"/>
        </p:scale>
        <p:origin x="-20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35978E-3423-41A1-BE12-EAE7B2227D98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F19D41-13BE-42F2-8371-66479C295A1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sz="1000" dirty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41" indent="-216941">
              <a:buAutoNum type="arabicPeriod"/>
            </a:pPr>
            <a:endParaRPr lang="en-US" altLang="ko-KR" baseline="0" dirty="0" smtClean="0">
              <a:latin typeface="맑은 고딕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CBFE-5AE9-4F21-B730-A360EF6775C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FA33-53C4-40D5-B275-1AC54954525A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2F5C-C8B2-40D0-B539-1BE3D73ACBA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4840664" y="1052736"/>
            <a:ext cx="3816424" cy="792088"/>
          </a:xfrm>
          <a:prstGeom prst="roundRect">
            <a:avLst/>
          </a:prstGeom>
          <a:solidFill>
            <a:srgbClr val="18790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61" name="순서도: 처리 60"/>
          <p:cNvSpPr/>
          <p:nvPr/>
        </p:nvSpPr>
        <p:spPr>
          <a:xfrm>
            <a:off x="4860032" y="4365104"/>
            <a:ext cx="3816424" cy="172819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08104" y="2060848"/>
            <a:ext cx="2614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Watch the video clip.</a:t>
            </a:r>
            <a:endParaRPr lang="ko-KR" altLang="en-US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순서도: 처리 25"/>
          <p:cNvSpPr/>
          <p:nvPr/>
        </p:nvSpPr>
        <p:spPr>
          <a:xfrm>
            <a:off x="4860032" y="2708920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32040" y="2782669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https://www.youtube.com/watch?v=U9s_bJyEb4k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454438" y="1242940"/>
            <a:ext cx="26180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Dancing Toy Robot</a:t>
            </a:r>
          </a:p>
        </p:txBody>
      </p:sp>
      <p:grpSp>
        <p:nvGrpSpPr>
          <p:cNvPr id="2" name="그룹 28"/>
          <p:cNvGrpSpPr/>
          <p:nvPr/>
        </p:nvGrpSpPr>
        <p:grpSpPr>
          <a:xfrm>
            <a:off x="4860032" y="1988840"/>
            <a:ext cx="563774" cy="563774"/>
            <a:chOff x="4951408" y="2276872"/>
            <a:chExt cx="563774" cy="563774"/>
          </a:xfrm>
        </p:grpSpPr>
        <p:sp>
          <p:nvSpPr>
            <p:cNvPr id="39" name="타원 38"/>
            <p:cNvSpPr/>
            <p:nvPr/>
          </p:nvSpPr>
          <p:spPr>
            <a:xfrm>
              <a:off x="4951408" y="2276872"/>
              <a:ext cx="563774" cy="56377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3" name="그룹 8240"/>
            <p:cNvGrpSpPr>
              <a:grpSpLocks/>
            </p:cNvGrpSpPr>
            <p:nvPr/>
          </p:nvGrpSpPr>
          <p:grpSpPr bwMode="auto">
            <a:xfrm>
              <a:off x="5023416" y="2382613"/>
              <a:ext cx="406834" cy="326307"/>
              <a:chOff x="6238875" y="1414463"/>
              <a:chExt cx="1352550" cy="1082674"/>
            </a:xfrm>
          </p:grpSpPr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6340475" y="1414463"/>
                <a:ext cx="1146175" cy="912812"/>
              </a:xfrm>
              <a:custGeom>
                <a:avLst/>
                <a:gdLst>
                  <a:gd name="T0" fmla="*/ 2147483647 w 305"/>
                  <a:gd name="T1" fmla="*/ 0 h 241"/>
                  <a:gd name="T2" fmla="*/ 2147483647 w 305"/>
                  <a:gd name="T3" fmla="*/ 0 h 241"/>
                  <a:gd name="T4" fmla="*/ 0 w 305"/>
                  <a:gd name="T5" fmla="*/ 2147483647 h 241"/>
                  <a:gd name="T6" fmla="*/ 0 w 305"/>
                  <a:gd name="T7" fmla="*/ 2147483647 h 241"/>
                  <a:gd name="T8" fmla="*/ 2147483647 w 305"/>
                  <a:gd name="T9" fmla="*/ 2147483647 h 241"/>
                  <a:gd name="T10" fmla="*/ 2147483647 w 305"/>
                  <a:gd name="T11" fmla="*/ 2147483647 h 241"/>
                  <a:gd name="T12" fmla="*/ 2147483647 w 305"/>
                  <a:gd name="T13" fmla="*/ 2147483647 h 241"/>
                  <a:gd name="T14" fmla="*/ 2147483647 w 305"/>
                  <a:gd name="T15" fmla="*/ 2147483647 h 241"/>
                  <a:gd name="T16" fmla="*/ 2147483647 w 305"/>
                  <a:gd name="T17" fmla="*/ 2147483647 h 241"/>
                  <a:gd name="T18" fmla="*/ 2147483647 w 305"/>
                  <a:gd name="T19" fmla="*/ 2147483647 h 241"/>
                  <a:gd name="T20" fmla="*/ 2147483647 w 305"/>
                  <a:gd name="T21" fmla="*/ 0 h 2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41">
                    <a:moveTo>
                      <a:pt x="29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20" y="241"/>
                      <a:pt x="20" y="241"/>
                      <a:pt x="20" y="24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41"/>
                      <a:pt x="286" y="241"/>
                      <a:pt x="286" y="241"/>
                    </a:cubicBezTo>
                    <a:cubicBezTo>
                      <a:pt x="305" y="241"/>
                      <a:pt x="305" y="241"/>
                      <a:pt x="305" y="241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5"/>
                      <a:pt x="301" y="0"/>
                      <a:pt x="295" y="0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238875" y="2327275"/>
                <a:ext cx="1352550" cy="169862"/>
              </a:xfrm>
              <a:custGeom>
                <a:avLst/>
                <a:gdLst>
                  <a:gd name="T0" fmla="*/ 2147483647 w 360"/>
                  <a:gd name="T1" fmla="*/ 0 h 45"/>
                  <a:gd name="T2" fmla="*/ 2147483647 w 360"/>
                  <a:gd name="T3" fmla="*/ 2147483647 h 45"/>
                  <a:gd name="T4" fmla="*/ 2147483647 w 360"/>
                  <a:gd name="T5" fmla="*/ 2147483647 h 45"/>
                  <a:gd name="T6" fmla="*/ 2147483647 w 360"/>
                  <a:gd name="T7" fmla="*/ 2147483647 h 45"/>
                  <a:gd name="T8" fmla="*/ 2147483647 w 360"/>
                  <a:gd name="T9" fmla="*/ 2147483647 h 45"/>
                  <a:gd name="T10" fmla="*/ 2147483647 w 360"/>
                  <a:gd name="T11" fmla="*/ 2147483647 h 45"/>
                  <a:gd name="T12" fmla="*/ 2147483647 w 360"/>
                  <a:gd name="T13" fmla="*/ 2147483647 h 45"/>
                  <a:gd name="T14" fmla="*/ 2147483647 w 360"/>
                  <a:gd name="T15" fmla="*/ 2147483647 h 45"/>
                  <a:gd name="T16" fmla="*/ 2147483647 w 360"/>
                  <a:gd name="T17" fmla="*/ 2147483647 h 45"/>
                  <a:gd name="T18" fmla="*/ 2147483647 w 360"/>
                  <a:gd name="T19" fmla="*/ 0 h 45"/>
                  <a:gd name="T20" fmla="*/ 0 w 360"/>
                  <a:gd name="T21" fmla="*/ 0 h 45"/>
                  <a:gd name="T22" fmla="*/ 0 w 360"/>
                  <a:gd name="T23" fmla="*/ 2147483647 h 45"/>
                  <a:gd name="T24" fmla="*/ 2147483647 w 360"/>
                  <a:gd name="T25" fmla="*/ 2147483647 h 45"/>
                  <a:gd name="T26" fmla="*/ 2147483647 w 360"/>
                  <a:gd name="T27" fmla="*/ 2147483647 h 45"/>
                  <a:gd name="T28" fmla="*/ 2147483647 w 360"/>
                  <a:gd name="T29" fmla="*/ 2147483647 h 45"/>
                  <a:gd name="T30" fmla="*/ 2147483647 w 360"/>
                  <a:gd name="T31" fmla="*/ 0 h 45"/>
                  <a:gd name="T32" fmla="*/ 2147483647 w 360"/>
                  <a:gd name="T33" fmla="*/ 0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0" h="45">
                    <a:moveTo>
                      <a:pt x="332" y="0"/>
                    </a:move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23"/>
                      <a:pt x="328" y="27"/>
                      <a:pt x="322" y="27"/>
                    </a:cubicBezTo>
                    <a:cubicBezTo>
                      <a:pt x="218" y="27"/>
                      <a:pt x="218" y="27"/>
                      <a:pt x="218" y="27"/>
                    </a:cubicBezTo>
                    <a:cubicBezTo>
                      <a:pt x="216" y="29"/>
                      <a:pt x="214" y="30"/>
                      <a:pt x="212" y="3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45" y="30"/>
                      <a:pt x="143" y="29"/>
                      <a:pt x="14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2" y="27"/>
                      <a:pt x="27" y="23"/>
                      <a:pt x="27" y="1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31"/>
                      <a:pt x="13" y="45"/>
                      <a:pt x="30" y="45"/>
                    </a:cubicBezTo>
                    <a:cubicBezTo>
                      <a:pt x="330" y="45"/>
                      <a:pt x="330" y="45"/>
                      <a:pt x="330" y="45"/>
                    </a:cubicBezTo>
                    <a:cubicBezTo>
                      <a:pt x="346" y="45"/>
                      <a:pt x="360" y="31"/>
                      <a:pt x="360" y="15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8"/>
              <p:cNvSpPr>
                <a:spLocks/>
              </p:cNvSpPr>
              <p:nvPr/>
            </p:nvSpPr>
            <p:spPr bwMode="auto">
              <a:xfrm>
                <a:off x="7035800" y="2327275"/>
                <a:ext cx="450850" cy="101600"/>
              </a:xfrm>
              <a:custGeom>
                <a:avLst/>
                <a:gdLst>
                  <a:gd name="T0" fmla="*/ 2147483647 w 120"/>
                  <a:gd name="T1" fmla="*/ 2147483647 h 27"/>
                  <a:gd name="T2" fmla="*/ 0 w 120"/>
                  <a:gd name="T3" fmla="*/ 2147483647 h 27"/>
                  <a:gd name="T4" fmla="*/ 2147483647 w 120"/>
                  <a:gd name="T5" fmla="*/ 2147483647 h 27"/>
                  <a:gd name="T6" fmla="*/ 2147483647 w 120"/>
                  <a:gd name="T7" fmla="*/ 2147483647 h 27"/>
                  <a:gd name="T8" fmla="*/ 2147483647 w 120"/>
                  <a:gd name="T9" fmla="*/ 2147483647 h 27"/>
                  <a:gd name="T10" fmla="*/ 2147483647 w 120"/>
                  <a:gd name="T11" fmla="*/ 2147483647 h 27"/>
                  <a:gd name="T12" fmla="*/ 2147483647 w 120"/>
                  <a:gd name="T13" fmla="*/ 0 h 27"/>
                  <a:gd name="T14" fmla="*/ 2147483647 w 120"/>
                  <a:gd name="T15" fmla="*/ 0 h 27"/>
                  <a:gd name="T16" fmla="*/ 2147483647 w 120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0" h="27">
                    <a:moveTo>
                      <a:pt x="101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7" y="18"/>
                      <a:pt x="7" y="22"/>
                    </a:cubicBezTo>
                    <a:cubicBezTo>
                      <a:pt x="7" y="24"/>
                      <a:pt x="7" y="26"/>
                      <a:pt x="6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16" y="27"/>
                      <a:pt x="120" y="23"/>
                      <a:pt x="120" y="17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101" y="15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6340475" y="2327275"/>
                <a:ext cx="454025" cy="101600"/>
              </a:xfrm>
              <a:custGeom>
                <a:avLst/>
                <a:gdLst>
                  <a:gd name="T0" fmla="*/ 2147483647 w 121"/>
                  <a:gd name="T1" fmla="*/ 2147483647 h 27"/>
                  <a:gd name="T2" fmla="*/ 2147483647 w 121"/>
                  <a:gd name="T3" fmla="*/ 2147483647 h 27"/>
                  <a:gd name="T4" fmla="*/ 2147483647 w 121"/>
                  <a:gd name="T5" fmla="*/ 2147483647 h 27"/>
                  <a:gd name="T6" fmla="*/ 2147483647 w 121"/>
                  <a:gd name="T7" fmla="*/ 2147483647 h 27"/>
                  <a:gd name="T8" fmla="*/ 2147483647 w 121"/>
                  <a:gd name="T9" fmla="*/ 2147483647 h 27"/>
                  <a:gd name="T10" fmla="*/ 2147483647 w 121"/>
                  <a:gd name="T11" fmla="*/ 0 h 27"/>
                  <a:gd name="T12" fmla="*/ 0 w 121"/>
                  <a:gd name="T13" fmla="*/ 0 h 27"/>
                  <a:gd name="T14" fmla="*/ 0 w 121"/>
                  <a:gd name="T15" fmla="*/ 2147483647 h 27"/>
                  <a:gd name="T16" fmla="*/ 2147483647 w 121"/>
                  <a:gd name="T17" fmla="*/ 214748364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1" h="27">
                    <a:moveTo>
                      <a:pt x="10" y="27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6"/>
                      <a:pt x="113" y="24"/>
                      <a:pt x="113" y="22"/>
                    </a:cubicBezTo>
                    <a:cubicBezTo>
                      <a:pt x="113" y="18"/>
                      <a:pt x="116" y="15"/>
                      <a:pt x="121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7"/>
                      <a:pt x="10" y="27"/>
                    </a:cubicBezTo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415088" y="2327275"/>
                <a:ext cx="1000125" cy="57150"/>
              </a:xfrm>
              <a:custGeom>
                <a:avLst/>
                <a:gdLst>
                  <a:gd name="T0" fmla="*/ 2147483647 w 630"/>
                  <a:gd name="T1" fmla="*/ 2147483647 h 36"/>
                  <a:gd name="T2" fmla="*/ 2147483647 w 630"/>
                  <a:gd name="T3" fmla="*/ 0 h 36"/>
                  <a:gd name="T4" fmla="*/ 0 w 630"/>
                  <a:gd name="T5" fmla="*/ 0 h 36"/>
                  <a:gd name="T6" fmla="*/ 0 w 630"/>
                  <a:gd name="T7" fmla="*/ 2147483647 h 36"/>
                  <a:gd name="T8" fmla="*/ 2147483647 w 630"/>
                  <a:gd name="T9" fmla="*/ 2147483647 h 36"/>
                  <a:gd name="T10" fmla="*/ 2147483647 w 630"/>
                  <a:gd name="T11" fmla="*/ 2147483647 h 36"/>
                  <a:gd name="T12" fmla="*/ 2147483647 w 630"/>
                  <a:gd name="T13" fmla="*/ 214748364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0" h="36">
                    <a:moveTo>
                      <a:pt x="630" y="36"/>
                    </a:moveTo>
                    <a:lnTo>
                      <a:pt x="630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39" y="36"/>
                    </a:lnTo>
                    <a:lnTo>
                      <a:pt x="391" y="36"/>
                    </a:lnTo>
                    <a:lnTo>
                      <a:pt x="630" y="36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6569075" y="1774825"/>
                <a:ext cx="688975" cy="396875"/>
              </a:xfrm>
              <a:custGeom>
                <a:avLst/>
                <a:gdLst>
                  <a:gd name="T0" fmla="*/ 2147483647 w 434"/>
                  <a:gd name="T1" fmla="*/ 2147483647 h 250"/>
                  <a:gd name="T2" fmla="*/ 2147483647 w 434"/>
                  <a:gd name="T3" fmla="*/ 2147483647 h 250"/>
                  <a:gd name="T4" fmla="*/ 2147483647 w 434"/>
                  <a:gd name="T5" fmla="*/ 2147483647 h 250"/>
                  <a:gd name="T6" fmla="*/ 2147483647 w 434"/>
                  <a:gd name="T7" fmla="*/ 2147483647 h 250"/>
                  <a:gd name="T8" fmla="*/ 0 w 434"/>
                  <a:gd name="T9" fmla="*/ 2147483647 h 250"/>
                  <a:gd name="T10" fmla="*/ 2147483647 w 434"/>
                  <a:gd name="T11" fmla="*/ 2147483647 h 250"/>
                  <a:gd name="T12" fmla="*/ 2147483647 w 434"/>
                  <a:gd name="T13" fmla="*/ 0 h 250"/>
                  <a:gd name="T14" fmla="*/ 0 w 434"/>
                  <a:gd name="T15" fmla="*/ 0 h 250"/>
                  <a:gd name="T16" fmla="*/ 0 w 434"/>
                  <a:gd name="T17" fmla="*/ 2147483647 h 2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250">
                    <a:moveTo>
                      <a:pt x="187" y="69"/>
                    </a:moveTo>
                    <a:lnTo>
                      <a:pt x="280" y="121"/>
                    </a:lnTo>
                    <a:lnTo>
                      <a:pt x="187" y="176"/>
                    </a:lnTo>
                    <a:lnTo>
                      <a:pt x="187" y="69"/>
                    </a:lnTo>
                    <a:close/>
                    <a:moveTo>
                      <a:pt x="0" y="250"/>
                    </a:moveTo>
                    <a:lnTo>
                      <a:pt x="434" y="250"/>
                    </a:lnTo>
                    <a:lnTo>
                      <a:pt x="434" y="0"/>
                    </a:lnTo>
                    <a:lnTo>
                      <a:pt x="0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6569075" y="1676400"/>
                <a:ext cx="688975" cy="79375"/>
              </a:xfrm>
              <a:custGeom>
                <a:avLst/>
                <a:gdLst>
                  <a:gd name="T0" fmla="*/ 2147483647 w 183"/>
                  <a:gd name="T1" fmla="*/ 2147483647 h 21"/>
                  <a:gd name="T2" fmla="*/ 2147483647 w 183"/>
                  <a:gd name="T3" fmla="*/ 2147483647 h 21"/>
                  <a:gd name="T4" fmla="*/ 2147483647 w 183"/>
                  <a:gd name="T5" fmla="*/ 2147483647 h 21"/>
                  <a:gd name="T6" fmla="*/ 2147483647 w 183"/>
                  <a:gd name="T7" fmla="*/ 2147483647 h 21"/>
                  <a:gd name="T8" fmla="*/ 2147483647 w 183"/>
                  <a:gd name="T9" fmla="*/ 2147483647 h 21"/>
                  <a:gd name="T10" fmla="*/ 2147483647 w 183"/>
                  <a:gd name="T11" fmla="*/ 2147483647 h 21"/>
                  <a:gd name="T12" fmla="*/ 2147483647 w 183"/>
                  <a:gd name="T13" fmla="*/ 2147483647 h 21"/>
                  <a:gd name="T14" fmla="*/ 2147483647 w 183"/>
                  <a:gd name="T15" fmla="*/ 2147483647 h 21"/>
                  <a:gd name="T16" fmla="*/ 2147483647 w 183"/>
                  <a:gd name="T17" fmla="*/ 2147483647 h 21"/>
                  <a:gd name="T18" fmla="*/ 2147483647 w 183"/>
                  <a:gd name="T19" fmla="*/ 2147483647 h 21"/>
                  <a:gd name="T20" fmla="*/ 2147483647 w 183"/>
                  <a:gd name="T21" fmla="*/ 2147483647 h 21"/>
                  <a:gd name="T22" fmla="*/ 2147483647 w 183"/>
                  <a:gd name="T23" fmla="*/ 2147483647 h 21"/>
                  <a:gd name="T24" fmla="*/ 2147483647 w 183"/>
                  <a:gd name="T25" fmla="*/ 2147483647 h 21"/>
                  <a:gd name="T26" fmla="*/ 2147483647 w 183"/>
                  <a:gd name="T27" fmla="*/ 2147483647 h 21"/>
                  <a:gd name="T28" fmla="*/ 2147483647 w 183"/>
                  <a:gd name="T29" fmla="*/ 2147483647 h 21"/>
                  <a:gd name="T30" fmla="*/ 0 w 183"/>
                  <a:gd name="T31" fmla="*/ 2147483647 h 21"/>
                  <a:gd name="T32" fmla="*/ 2147483647 w 183"/>
                  <a:gd name="T33" fmla="*/ 2147483647 h 21"/>
                  <a:gd name="T34" fmla="*/ 2147483647 w 183"/>
                  <a:gd name="T35" fmla="*/ 0 h 21"/>
                  <a:gd name="T36" fmla="*/ 0 w 183"/>
                  <a:gd name="T37" fmla="*/ 0 h 21"/>
                  <a:gd name="T38" fmla="*/ 0 w 183"/>
                  <a:gd name="T39" fmla="*/ 2147483647 h 2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83" h="21">
                    <a:moveTo>
                      <a:pt x="172" y="16"/>
                    </a:moveTo>
                    <a:cubicBezTo>
                      <a:pt x="169" y="16"/>
                      <a:pt x="167" y="13"/>
                      <a:pt x="167" y="11"/>
                    </a:cubicBezTo>
                    <a:cubicBezTo>
                      <a:pt x="167" y="8"/>
                      <a:pt x="169" y="6"/>
                      <a:pt x="172" y="6"/>
                    </a:cubicBezTo>
                    <a:cubicBezTo>
                      <a:pt x="175" y="6"/>
                      <a:pt x="177" y="8"/>
                      <a:pt x="177" y="11"/>
                    </a:cubicBezTo>
                    <a:cubicBezTo>
                      <a:pt x="177" y="13"/>
                      <a:pt x="175" y="16"/>
                      <a:pt x="172" y="16"/>
                    </a:cubicBezTo>
                    <a:moveTo>
                      <a:pt x="157" y="16"/>
                    </a:moveTo>
                    <a:cubicBezTo>
                      <a:pt x="154" y="16"/>
                      <a:pt x="152" y="13"/>
                      <a:pt x="152" y="11"/>
                    </a:cubicBezTo>
                    <a:cubicBezTo>
                      <a:pt x="152" y="8"/>
                      <a:pt x="154" y="6"/>
                      <a:pt x="157" y="6"/>
                    </a:cubicBezTo>
                    <a:cubicBezTo>
                      <a:pt x="160" y="6"/>
                      <a:pt x="162" y="8"/>
                      <a:pt x="162" y="11"/>
                    </a:cubicBezTo>
                    <a:cubicBezTo>
                      <a:pt x="162" y="13"/>
                      <a:pt x="160" y="16"/>
                      <a:pt x="157" y="16"/>
                    </a:cubicBezTo>
                    <a:moveTo>
                      <a:pt x="10" y="16"/>
                    </a:moveTo>
                    <a:cubicBezTo>
                      <a:pt x="8" y="16"/>
                      <a:pt x="5" y="13"/>
                      <a:pt x="5" y="11"/>
                    </a:cubicBezTo>
                    <a:cubicBezTo>
                      <a:pt x="5" y="8"/>
                      <a:pt x="8" y="6"/>
                      <a:pt x="10" y="6"/>
                    </a:cubicBezTo>
                    <a:cubicBezTo>
                      <a:pt x="13" y="6"/>
                      <a:pt x="15" y="8"/>
                      <a:pt x="15" y="11"/>
                    </a:cubicBezTo>
                    <a:cubicBezTo>
                      <a:pt x="15" y="13"/>
                      <a:pt x="13" y="16"/>
                      <a:pt x="10" y="16"/>
                    </a:cubicBezTo>
                    <a:moveTo>
                      <a:pt x="0" y="21"/>
                    </a:move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1" name="직사각형 40"/>
          <p:cNvSpPr/>
          <p:nvPr/>
        </p:nvSpPr>
        <p:spPr>
          <a:xfrm>
            <a:off x="5508104" y="3779748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Think and talk</a:t>
            </a:r>
            <a:r>
              <a:rPr lang="en-GB" altLang="ko-KR" b="1" dirty="0">
                <a:solidFill>
                  <a:prstClr val="black"/>
                </a:solidFill>
                <a:latin typeface="Univers LT Std 45 Light" pitchFamily="34" charset="0"/>
                <a:cs typeface="Tahoma" pitchFamily="34" charset="0"/>
              </a:rPr>
              <a:t>.</a:t>
            </a:r>
            <a:endParaRPr lang="ko-KR" altLang="en-US" b="1" dirty="0">
              <a:solidFill>
                <a:prstClr val="black"/>
              </a:solidFill>
              <a:latin typeface="Univers LT Std 45 Light" pitchFamily="34" charset="0"/>
            </a:endParaRPr>
          </a:p>
        </p:txBody>
      </p:sp>
      <p:grpSp>
        <p:nvGrpSpPr>
          <p:cNvPr id="4" name="그룹 29"/>
          <p:cNvGrpSpPr/>
          <p:nvPr/>
        </p:nvGrpSpPr>
        <p:grpSpPr>
          <a:xfrm>
            <a:off x="4860032" y="3655814"/>
            <a:ext cx="563774" cy="565274"/>
            <a:chOff x="4951408" y="3943846"/>
            <a:chExt cx="563774" cy="565274"/>
          </a:xfrm>
        </p:grpSpPr>
        <p:sp>
          <p:nvSpPr>
            <p:cNvPr id="40" name="타원 39"/>
            <p:cNvSpPr/>
            <p:nvPr/>
          </p:nvSpPr>
          <p:spPr>
            <a:xfrm>
              <a:off x="4951408" y="3943846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55" name="그림 54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51408" y="3972099"/>
              <a:ext cx="523072" cy="537021"/>
            </a:xfrm>
            <a:prstGeom prst="rect">
              <a:avLst/>
            </a:prstGeom>
          </p:spPr>
        </p:pic>
      </p:grpSp>
      <p:sp>
        <p:nvSpPr>
          <p:cNvPr id="59" name="직사각형 58"/>
          <p:cNvSpPr/>
          <p:nvPr/>
        </p:nvSpPr>
        <p:spPr>
          <a:xfrm>
            <a:off x="4932040" y="4437112"/>
            <a:ext cx="36004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 are the toy robot’s friends?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 smtClean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white">
                  <a:lumMod val="65000"/>
                </a:prst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What do you want robots to do for you?</a:t>
            </a:r>
          </a:p>
        </p:txBody>
      </p:sp>
      <p:pic>
        <p:nvPicPr>
          <p:cNvPr id="24" name="그림 23" descr="2016-09-15 14;31;0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3636" y="1196752"/>
            <a:ext cx="3960000" cy="512021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" y="4437112"/>
            <a:ext cx="4860032" cy="292388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Lucy and Teddy are his friends.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5240813"/>
            <a:ext cx="4860032" cy="492443"/>
          </a:xfrm>
          <a:prstGeom prst="rect">
            <a:avLst/>
          </a:prstGeom>
          <a:solidFill>
            <a:srgbClr val="FDE4CE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3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 want to have some fun time with them, like playing games.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모서리가 둥근 직사각형 64"/>
          <p:cNvSpPr/>
          <p:nvPr/>
        </p:nvSpPr>
        <p:spPr>
          <a:xfrm>
            <a:off x="1475656" y="1052736"/>
            <a:ext cx="6192688" cy="504056"/>
          </a:xfrm>
          <a:prstGeom prst="roundRect">
            <a:avLst/>
          </a:prstGeom>
          <a:solidFill>
            <a:srgbClr val="187901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5250686"/>
            <a:ext cx="410445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▶</a:t>
            </a:r>
            <a:r>
              <a:rPr lang="en-US" altLang="ko-KR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robot toy and an industrial robot</a:t>
            </a:r>
            <a:endParaRPr lang="ko-KR" altLang="en-US" sz="15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2042" y="3591082"/>
            <a:ext cx="1714512" cy="1500198"/>
          </a:xfrm>
          <a:prstGeom prst="roundRect">
            <a:avLst>
              <a:gd name="adj" fmla="val 7168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2555776" y="3591082"/>
            <a:ext cx="1714512" cy="1500198"/>
          </a:xfrm>
          <a:prstGeom prst="roundRect">
            <a:avLst>
              <a:gd name="adj" fmla="val 5585"/>
            </a:avLst>
          </a:prstGeom>
          <a:ln>
            <a:noFill/>
          </a:ln>
          <a:effectLst>
            <a:glow rad="101600">
              <a:schemeClr val="accent6">
                <a:lumMod val="40000"/>
                <a:lumOff val="60000"/>
                <a:alpha val="6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altLang="ko-KR" dirty="0">
                <a:solidFill>
                  <a:prstClr val="black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ko-KR" altLang="en-US" dirty="0">
              <a:solidFill>
                <a:prstClr val="black"/>
              </a:solidFill>
              <a:effectLst>
                <a:glow rad="101600">
                  <a:srgbClr val="F79646">
                    <a:lumMod val="75000"/>
                    <a:alpha val="60000"/>
                  </a:srgb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00192" y="6505599"/>
            <a:ext cx="284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 01 </a:t>
            </a:r>
            <a:r>
              <a:rPr lang="en-US" altLang="ko-KR" sz="1400" dirty="0">
                <a:solidFill>
                  <a:srgbClr val="273C2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Robot with a Heart</a:t>
            </a:r>
            <a:endParaRPr lang="ko-KR" altLang="en-US" sz="1400" dirty="0">
              <a:solidFill>
                <a:srgbClr val="273C2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998346" y="1089321"/>
            <a:ext cx="500329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2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Robotics: Facts</a:t>
            </a:r>
            <a:endParaRPr lang="ko-KR" altLang="en-US" sz="2200" b="1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467544" y="2420888"/>
            <a:ext cx="3816424" cy="792088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115616" y="1772816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Read the article.</a:t>
            </a:r>
            <a:endParaRPr lang="ko-KR" altLang="en-US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39552" y="2494637"/>
            <a:ext cx="3672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http://idahoptv.org/sciencetrek/topics/robots/facts.cfm</a:t>
            </a:r>
            <a:endParaRPr lang="en-US" altLang="ko-KR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순서도: 처리 49"/>
          <p:cNvSpPr/>
          <p:nvPr/>
        </p:nvSpPr>
        <p:spPr>
          <a:xfrm>
            <a:off x="4860032" y="2420888"/>
            <a:ext cx="3816424" cy="3888432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527273" y="1628800"/>
            <a:ext cx="3149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Say T (True) or F (False) </a:t>
            </a:r>
          </a:p>
          <a:p>
            <a:pPr marL="342900" indent="-342900" algn="just"/>
            <a:r>
              <a:rPr lang="en-US" altLang="ko-KR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according to the article.</a:t>
            </a:r>
          </a:p>
        </p:txBody>
      </p:sp>
      <p:grpSp>
        <p:nvGrpSpPr>
          <p:cNvPr id="2" name="그룹 25"/>
          <p:cNvGrpSpPr/>
          <p:nvPr/>
        </p:nvGrpSpPr>
        <p:grpSpPr>
          <a:xfrm>
            <a:off x="4860032" y="1711598"/>
            <a:ext cx="563774" cy="565274"/>
            <a:chOff x="4860032" y="1999630"/>
            <a:chExt cx="563774" cy="565274"/>
          </a:xfrm>
        </p:grpSpPr>
        <p:sp>
          <p:nvSpPr>
            <p:cNvPr id="52" name="타원 51"/>
            <p:cNvSpPr/>
            <p:nvPr/>
          </p:nvSpPr>
          <p:spPr>
            <a:xfrm>
              <a:off x="4860032" y="1999630"/>
              <a:ext cx="563774" cy="56377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53" name="그림 52" descr="제목 없음-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0032" y="2027883"/>
              <a:ext cx="523072" cy="537021"/>
            </a:xfrm>
            <a:prstGeom prst="rect">
              <a:avLst/>
            </a:prstGeom>
          </p:spPr>
        </p:pic>
      </p:grpSp>
      <p:sp>
        <p:nvSpPr>
          <p:cNvPr id="54" name="직사각형 53"/>
          <p:cNvSpPr/>
          <p:nvPr/>
        </p:nvSpPr>
        <p:spPr>
          <a:xfrm>
            <a:off x="4932040" y="2492896"/>
            <a:ext cx="3600400" cy="377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1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5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Robots are meant to work on their own or be controlled by humans.</a:t>
            </a:r>
          </a:p>
          <a:p>
            <a:pPr marL="342900" indent="-342900"/>
            <a:endParaRPr lang="en-US" altLang="ko-KR" sz="8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concept of robots is fairly new.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Robots are good in performing repetitive and dangerous jobs. </a:t>
            </a:r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4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5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Most robots consist of the controller, mechanical parts, and sensors.</a:t>
            </a:r>
            <a:endParaRPr lang="en-US" altLang="ko-KR" sz="155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endParaRPr lang="en-US" altLang="ko-KR" sz="1000" b="1" dirty="0">
              <a:solidFill>
                <a:prstClr val="black"/>
              </a:solidFill>
              <a:latin typeface="Univers LT Std 45 Light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0</a:t>
            </a:r>
            <a:r>
              <a:rPr lang="en-US" altLang="ko-KR" b="1" dirty="0">
                <a:solidFill>
                  <a:srgbClr val="990033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5</a:t>
            </a:r>
            <a:r>
              <a:rPr lang="en-US" altLang="ko-KR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000" b="1" dirty="0">
                <a:solidFill>
                  <a:prstClr val="black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altLang="ko-KR" sz="155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Artificial Intelligence has been developed for thinking just like humans.</a:t>
            </a:r>
          </a:p>
        </p:txBody>
      </p:sp>
      <p:grpSp>
        <p:nvGrpSpPr>
          <p:cNvPr id="3" name="그룹 22"/>
          <p:cNvGrpSpPr/>
          <p:nvPr/>
        </p:nvGrpSpPr>
        <p:grpSpPr>
          <a:xfrm>
            <a:off x="467544" y="1700808"/>
            <a:ext cx="563774" cy="563774"/>
            <a:chOff x="467544" y="1988840"/>
            <a:chExt cx="563774" cy="563774"/>
          </a:xfrm>
        </p:grpSpPr>
        <p:sp>
          <p:nvSpPr>
            <p:cNvPr id="38" name="타원 37"/>
            <p:cNvSpPr/>
            <p:nvPr/>
          </p:nvSpPr>
          <p:spPr>
            <a:xfrm>
              <a:off x="467544" y="1988840"/>
              <a:ext cx="563774" cy="5637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60" name="그림 59" descr="제목 없음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884" y="2019659"/>
              <a:ext cx="489094" cy="502136"/>
            </a:xfrm>
            <a:prstGeom prst="rect">
              <a:avLst/>
            </a:prstGeom>
          </p:spPr>
        </p:pic>
      </p:grpSp>
      <p:pic>
        <p:nvPicPr>
          <p:cNvPr id="1026" name="Picture 2" descr="C:\Users\PARK\Desktop\이퓨처\B5\B5_Pictures\Unit 01\shutterstock_39312009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4124" y="3681414"/>
            <a:ext cx="1590686" cy="1319222"/>
          </a:xfrm>
          <a:prstGeom prst="rect">
            <a:avLst/>
          </a:prstGeom>
          <a:noFill/>
        </p:spPr>
      </p:pic>
      <p:pic>
        <p:nvPicPr>
          <p:cNvPr id="1027" name="Picture 3" descr="C:\Users\PARK\Desktop\이퓨처\B5\B5_Pictures\Unit 01\shutterstock_21886883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3643314"/>
            <a:ext cx="1571636" cy="1390645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8316416" y="2745795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6416" y="3321859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6416" y="4077072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16416" y="4941168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T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16416" y="5805264"/>
            <a:ext cx="3600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 smtClean="0">
                <a:solidFill>
                  <a:srgbClr val="FF0000"/>
                </a:solidFill>
              </a:rPr>
              <a:t>F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163</Words>
  <Application>Microsoft Office PowerPoint</Application>
  <PresentationFormat>화면 슬라이드 쇼(4:3)</PresentationFormat>
  <Paragraphs>36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1_Office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PHS</dc:creator>
  <cp:lastModifiedBy>PHS</cp:lastModifiedBy>
  <cp:revision>2</cp:revision>
  <dcterms:created xsi:type="dcterms:W3CDTF">2016-11-16T01:23:17Z</dcterms:created>
  <dcterms:modified xsi:type="dcterms:W3CDTF">2016-11-16T02:16:25Z</dcterms:modified>
</cp:coreProperties>
</file>