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4"/>
  </p:notesMasterIdLst>
  <p:sldIdLst>
    <p:sldId id="257" r:id="rId2"/>
    <p:sldId id="258" r:id="rId3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1940" autoAdjust="0"/>
  </p:normalViewPr>
  <p:slideViewPr>
    <p:cSldViewPr>
      <p:cViewPr varScale="1">
        <p:scale>
          <a:sx n="68" d="100"/>
          <a:sy n="68" d="100"/>
        </p:scale>
        <p:origin x="-194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E0936F-FFDF-41CD-8E96-FE370AFBD46A}" type="datetimeFigureOut">
              <a:rPr lang="ko-KR" altLang="en-US" smtClean="0"/>
              <a:pPr/>
              <a:t>2016-11-16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DA4D660-507F-4349-868B-D715816811E0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216941" indent="-216941">
              <a:buAutoNum type="arabicPeriod"/>
            </a:pPr>
            <a:endParaRPr lang="en-US" altLang="ko-KR" sz="1000" dirty="0">
              <a:latin typeface="맑은 고딕"/>
              <a:ea typeface="맑은 고딕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82CBFE-5AE9-4F21-B730-A360EF6775CE}" type="slidenum">
              <a:rPr lang="ko-KR" altLang="en-US" smtClean="0">
                <a:solidFill>
                  <a:prstClr val="black"/>
                </a:solidFill>
              </a:rPr>
              <a:pPr/>
              <a:t>1</a:t>
            </a:fld>
            <a:endParaRPr lang="ko-KR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216941" indent="-216941">
              <a:buAutoNum type="arabicPeriod"/>
            </a:pPr>
            <a:endParaRPr lang="en-US" altLang="ko-KR" baseline="0" dirty="0" smtClean="0">
              <a:latin typeface="맑은 고딕"/>
              <a:ea typeface="맑은 고딕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82CBFE-5AE9-4F21-B730-A360EF6775CE}" type="slidenum">
              <a:rPr lang="ko-KR" altLang="en-US" smtClean="0">
                <a:solidFill>
                  <a:prstClr val="black"/>
                </a:solidFill>
              </a:rPr>
              <a:pPr/>
              <a:t>2</a:t>
            </a:fld>
            <a:endParaRPr lang="ko-KR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2016-11-16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2016-11-16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2016-11-16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2016-11-16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2016-11-16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2016-11-16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2016-11-16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2016-11-16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2016-11-16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2016-11-16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2016-11-16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2016-11-16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7" Type="http://schemas.openxmlformats.org/officeDocument/2006/relationships/image" Target="../media/image8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jpeg"/><Relationship Id="rId5" Type="http://schemas.openxmlformats.org/officeDocument/2006/relationships/image" Target="../media/image6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모서리가 둥근 직사각형 27"/>
          <p:cNvSpPr/>
          <p:nvPr/>
        </p:nvSpPr>
        <p:spPr>
          <a:xfrm>
            <a:off x="4840664" y="1052736"/>
            <a:ext cx="3816424" cy="792088"/>
          </a:xfrm>
          <a:prstGeom prst="roundRect">
            <a:avLst/>
          </a:prstGeom>
          <a:solidFill>
            <a:srgbClr val="187901">
              <a:alpha val="8470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61" name="순서도: 처리 60"/>
          <p:cNvSpPr/>
          <p:nvPr/>
        </p:nvSpPr>
        <p:spPr>
          <a:xfrm>
            <a:off x="4860032" y="4365104"/>
            <a:ext cx="3816424" cy="1728192"/>
          </a:xfrm>
          <a:prstGeom prst="flowChartProcess">
            <a:avLst/>
          </a:prstGeom>
          <a:solidFill>
            <a:schemeClr val="accent6">
              <a:lumMod val="20000"/>
              <a:lumOff val="80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22" name="직사각형 21"/>
          <p:cNvSpPr/>
          <p:nvPr/>
        </p:nvSpPr>
        <p:spPr>
          <a:xfrm>
            <a:off x="5508104" y="2060848"/>
            <a:ext cx="261481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ko-KR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Watch the video clip.</a:t>
            </a:r>
            <a:endParaRPr lang="ko-KR" altLang="en-US" b="1" dirty="0">
              <a:solidFill>
                <a:prstClr val="black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26" name="순서도: 처리 25"/>
          <p:cNvSpPr/>
          <p:nvPr/>
        </p:nvSpPr>
        <p:spPr>
          <a:xfrm>
            <a:off x="4860032" y="2708920"/>
            <a:ext cx="3816424" cy="792088"/>
          </a:xfrm>
          <a:prstGeom prst="flowChartProcess">
            <a:avLst/>
          </a:prstGeom>
          <a:solidFill>
            <a:schemeClr val="bg1">
              <a:lumMod val="95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23" name="직사각형 22"/>
          <p:cNvSpPr/>
          <p:nvPr/>
        </p:nvSpPr>
        <p:spPr>
          <a:xfrm>
            <a:off x="4932040" y="2782669"/>
            <a:ext cx="367240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altLang="ko-KR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https://www.youtube.com/watch?v=Eo5VNFTDJoU</a:t>
            </a:r>
          </a:p>
        </p:txBody>
      </p:sp>
      <p:sp>
        <p:nvSpPr>
          <p:cNvPr id="25" name="직사각형 24"/>
          <p:cNvSpPr/>
          <p:nvPr/>
        </p:nvSpPr>
        <p:spPr>
          <a:xfrm>
            <a:off x="4860032" y="1111538"/>
            <a:ext cx="374441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ko-KR" sz="2000" b="1" dirty="0">
                <a:solidFill>
                  <a:prstClr val="white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What to do during </a:t>
            </a:r>
          </a:p>
          <a:p>
            <a:pPr algn="ctr"/>
            <a:r>
              <a:rPr lang="en-US" altLang="ko-KR" sz="2000" b="1" dirty="0">
                <a:solidFill>
                  <a:prstClr val="white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an Earthquake</a:t>
            </a:r>
          </a:p>
        </p:txBody>
      </p:sp>
      <p:grpSp>
        <p:nvGrpSpPr>
          <p:cNvPr id="2" name="그룹 28"/>
          <p:cNvGrpSpPr/>
          <p:nvPr/>
        </p:nvGrpSpPr>
        <p:grpSpPr>
          <a:xfrm>
            <a:off x="4860032" y="1988840"/>
            <a:ext cx="563774" cy="563774"/>
            <a:chOff x="4951408" y="2276872"/>
            <a:chExt cx="563774" cy="563774"/>
          </a:xfrm>
        </p:grpSpPr>
        <p:sp>
          <p:nvSpPr>
            <p:cNvPr id="39" name="타원 38"/>
            <p:cNvSpPr/>
            <p:nvPr/>
          </p:nvSpPr>
          <p:spPr>
            <a:xfrm>
              <a:off x="4951408" y="2276872"/>
              <a:ext cx="563774" cy="563774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grpSp>
          <p:nvGrpSpPr>
            <p:cNvPr id="3" name="그룹 8240"/>
            <p:cNvGrpSpPr>
              <a:grpSpLocks/>
            </p:cNvGrpSpPr>
            <p:nvPr/>
          </p:nvGrpSpPr>
          <p:grpSpPr bwMode="auto">
            <a:xfrm>
              <a:off x="5023416" y="2382613"/>
              <a:ext cx="406834" cy="326307"/>
              <a:chOff x="6238875" y="1414463"/>
              <a:chExt cx="1352550" cy="1082674"/>
            </a:xfrm>
          </p:grpSpPr>
          <p:sp>
            <p:nvSpPr>
              <p:cNvPr id="47" name="Freeform 6"/>
              <p:cNvSpPr>
                <a:spLocks/>
              </p:cNvSpPr>
              <p:nvPr/>
            </p:nvSpPr>
            <p:spPr bwMode="auto">
              <a:xfrm>
                <a:off x="6340475" y="1414463"/>
                <a:ext cx="1146175" cy="912812"/>
              </a:xfrm>
              <a:custGeom>
                <a:avLst/>
                <a:gdLst>
                  <a:gd name="T0" fmla="*/ 2147483647 w 305"/>
                  <a:gd name="T1" fmla="*/ 0 h 241"/>
                  <a:gd name="T2" fmla="*/ 2147483647 w 305"/>
                  <a:gd name="T3" fmla="*/ 0 h 241"/>
                  <a:gd name="T4" fmla="*/ 0 w 305"/>
                  <a:gd name="T5" fmla="*/ 2147483647 h 241"/>
                  <a:gd name="T6" fmla="*/ 0 w 305"/>
                  <a:gd name="T7" fmla="*/ 2147483647 h 241"/>
                  <a:gd name="T8" fmla="*/ 2147483647 w 305"/>
                  <a:gd name="T9" fmla="*/ 2147483647 h 241"/>
                  <a:gd name="T10" fmla="*/ 2147483647 w 305"/>
                  <a:gd name="T11" fmla="*/ 2147483647 h 241"/>
                  <a:gd name="T12" fmla="*/ 2147483647 w 305"/>
                  <a:gd name="T13" fmla="*/ 2147483647 h 241"/>
                  <a:gd name="T14" fmla="*/ 2147483647 w 305"/>
                  <a:gd name="T15" fmla="*/ 2147483647 h 241"/>
                  <a:gd name="T16" fmla="*/ 2147483647 w 305"/>
                  <a:gd name="T17" fmla="*/ 2147483647 h 241"/>
                  <a:gd name="T18" fmla="*/ 2147483647 w 305"/>
                  <a:gd name="T19" fmla="*/ 2147483647 h 241"/>
                  <a:gd name="T20" fmla="*/ 2147483647 w 305"/>
                  <a:gd name="T21" fmla="*/ 0 h 241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305" h="241">
                    <a:moveTo>
                      <a:pt x="295" y="0"/>
                    </a:moveTo>
                    <a:cubicBezTo>
                      <a:pt x="10" y="0"/>
                      <a:pt x="10" y="0"/>
                      <a:pt x="10" y="0"/>
                    </a:cubicBezTo>
                    <a:cubicBezTo>
                      <a:pt x="5" y="0"/>
                      <a:pt x="0" y="5"/>
                      <a:pt x="0" y="10"/>
                    </a:cubicBezTo>
                    <a:cubicBezTo>
                      <a:pt x="0" y="241"/>
                      <a:pt x="0" y="241"/>
                      <a:pt x="0" y="241"/>
                    </a:cubicBezTo>
                    <a:cubicBezTo>
                      <a:pt x="20" y="241"/>
                      <a:pt x="20" y="241"/>
                      <a:pt x="20" y="241"/>
                    </a:cubicBezTo>
                    <a:cubicBezTo>
                      <a:pt x="20" y="20"/>
                      <a:pt x="20" y="20"/>
                      <a:pt x="20" y="20"/>
                    </a:cubicBezTo>
                    <a:cubicBezTo>
                      <a:pt x="286" y="20"/>
                      <a:pt x="286" y="20"/>
                      <a:pt x="286" y="20"/>
                    </a:cubicBezTo>
                    <a:cubicBezTo>
                      <a:pt x="286" y="241"/>
                      <a:pt x="286" y="241"/>
                      <a:pt x="286" y="241"/>
                    </a:cubicBezTo>
                    <a:cubicBezTo>
                      <a:pt x="305" y="241"/>
                      <a:pt x="305" y="241"/>
                      <a:pt x="305" y="241"/>
                    </a:cubicBezTo>
                    <a:cubicBezTo>
                      <a:pt x="305" y="10"/>
                      <a:pt x="305" y="10"/>
                      <a:pt x="305" y="10"/>
                    </a:cubicBezTo>
                    <a:cubicBezTo>
                      <a:pt x="305" y="5"/>
                      <a:pt x="301" y="0"/>
                      <a:pt x="295" y="0"/>
                    </a:cubicBezTo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8" name="Freeform 7"/>
              <p:cNvSpPr>
                <a:spLocks/>
              </p:cNvSpPr>
              <p:nvPr/>
            </p:nvSpPr>
            <p:spPr bwMode="auto">
              <a:xfrm>
                <a:off x="6238875" y="2327275"/>
                <a:ext cx="1352550" cy="169862"/>
              </a:xfrm>
              <a:custGeom>
                <a:avLst/>
                <a:gdLst>
                  <a:gd name="T0" fmla="*/ 2147483647 w 360"/>
                  <a:gd name="T1" fmla="*/ 0 h 45"/>
                  <a:gd name="T2" fmla="*/ 2147483647 w 360"/>
                  <a:gd name="T3" fmla="*/ 2147483647 h 45"/>
                  <a:gd name="T4" fmla="*/ 2147483647 w 360"/>
                  <a:gd name="T5" fmla="*/ 2147483647 h 45"/>
                  <a:gd name="T6" fmla="*/ 2147483647 w 360"/>
                  <a:gd name="T7" fmla="*/ 2147483647 h 45"/>
                  <a:gd name="T8" fmla="*/ 2147483647 w 360"/>
                  <a:gd name="T9" fmla="*/ 2147483647 h 45"/>
                  <a:gd name="T10" fmla="*/ 2147483647 w 360"/>
                  <a:gd name="T11" fmla="*/ 2147483647 h 45"/>
                  <a:gd name="T12" fmla="*/ 2147483647 w 360"/>
                  <a:gd name="T13" fmla="*/ 2147483647 h 45"/>
                  <a:gd name="T14" fmla="*/ 2147483647 w 360"/>
                  <a:gd name="T15" fmla="*/ 2147483647 h 45"/>
                  <a:gd name="T16" fmla="*/ 2147483647 w 360"/>
                  <a:gd name="T17" fmla="*/ 2147483647 h 45"/>
                  <a:gd name="T18" fmla="*/ 2147483647 w 360"/>
                  <a:gd name="T19" fmla="*/ 0 h 45"/>
                  <a:gd name="T20" fmla="*/ 0 w 360"/>
                  <a:gd name="T21" fmla="*/ 0 h 45"/>
                  <a:gd name="T22" fmla="*/ 0 w 360"/>
                  <a:gd name="T23" fmla="*/ 2147483647 h 45"/>
                  <a:gd name="T24" fmla="*/ 2147483647 w 360"/>
                  <a:gd name="T25" fmla="*/ 2147483647 h 45"/>
                  <a:gd name="T26" fmla="*/ 2147483647 w 360"/>
                  <a:gd name="T27" fmla="*/ 2147483647 h 45"/>
                  <a:gd name="T28" fmla="*/ 2147483647 w 360"/>
                  <a:gd name="T29" fmla="*/ 2147483647 h 45"/>
                  <a:gd name="T30" fmla="*/ 2147483647 w 360"/>
                  <a:gd name="T31" fmla="*/ 0 h 45"/>
                  <a:gd name="T32" fmla="*/ 2147483647 w 360"/>
                  <a:gd name="T33" fmla="*/ 0 h 45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360" h="45">
                    <a:moveTo>
                      <a:pt x="332" y="0"/>
                    </a:moveTo>
                    <a:cubicBezTo>
                      <a:pt x="332" y="17"/>
                      <a:pt x="332" y="17"/>
                      <a:pt x="332" y="17"/>
                    </a:cubicBezTo>
                    <a:cubicBezTo>
                      <a:pt x="332" y="23"/>
                      <a:pt x="328" y="27"/>
                      <a:pt x="322" y="27"/>
                    </a:cubicBezTo>
                    <a:cubicBezTo>
                      <a:pt x="218" y="27"/>
                      <a:pt x="218" y="27"/>
                      <a:pt x="218" y="27"/>
                    </a:cubicBezTo>
                    <a:cubicBezTo>
                      <a:pt x="216" y="29"/>
                      <a:pt x="214" y="30"/>
                      <a:pt x="212" y="30"/>
                    </a:cubicBezTo>
                    <a:cubicBezTo>
                      <a:pt x="148" y="30"/>
                      <a:pt x="148" y="30"/>
                      <a:pt x="148" y="30"/>
                    </a:cubicBezTo>
                    <a:cubicBezTo>
                      <a:pt x="145" y="30"/>
                      <a:pt x="143" y="29"/>
                      <a:pt x="142" y="27"/>
                    </a:cubicBezTo>
                    <a:cubicBezTo>
                      <a:pt x="37" y="27"/>
                      <a:pt x="37" y="27"/>
                      <a:pt x="37" y="27"/>
                    </a:cubicBezTo>
                    <a:cubicBezTo>
                      <a:pt x="32" y="27"/>
                      <a:pt x="27" y="23"/>
                      <a:pt x="27" y="17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31"/>
                      <a:pt x="13" y="45"/>
                      <a:pt x="30" y="45"/>
                    </a:cubicBezTo>
                    <a:cubicBezTo>
                      <a:pt x="330" y="45"/>
                      <a:pt x="330" y="45"/>
                      <a:pt x="330" y="45"/>
                    </a:cubicBezTo>
                    <a:cubicBezTo>
                      <a:pt x="346" y="45"/>
                      <a:pt x="360" y="31"/>
                      <a:pt x="360" y="15"/>
                    </a:cubicBezTo>
                    <a:cubicBezTo>
                      <a:pt x="360" y="0"/>
                      <a:pt x="360" y="0"/>
                      <a:pt x="360" y="0"/>
                    </a:cubicBezTo>
                    <a:lnTo>
                      <a:pt x="332" y="0"/>
                    </a:lnTo>
                    <a:close/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9" name="Freeform 8"/>
              <p:cNvSpPr>
                <a:spLocks/>
              </p:cNvSpPr>
              <p:nvPr/>
            </p:nvSpPr>
            <p:spPr bwMode="auto">
              <a:xfrm>
                <a:off x="7035800" y="2327275"/>
                <a:ext cx="450850" cy="101600"/>
              </a:xfrm>
              <a:custGeom>
                <a:avLst/>
                <a:gdLst>
                  <a:gd name="T0" fmla="*/ 2147483647 w 120"/>
                  <a:gd name="T1" fmla="*/ 2147483647 h 27"/>
                  <a:gd name="T2" fmla="*/ 0 w 120"/>
                  <a:gd name="T3" fmla="*/ 2147483647 h 27"/>
                  <a:gd name="T4" fmla="*/ 2147483647 w 120"/>
                  <a:gd name="T5" fmla="*/ 2147483647 h 27"/>
                  <a:gd name="T6" fmla="*/ 2147483647 w 120"/>
                  <a:gd name="T7" fmla="*/ 2147483647 h 27"/>
                  <a:gd name="T8" fmla="*/ 2147483647 w 120"/>
                  <a:gd name="T9" fmla="*/ 2147483647 h 27"/>
                  <a:gd name="T10" fmla="*/ 2147483647 w 120"/>
                  <a:gd name="T11" fmla="*/ 2147483647 h 27"/>
                  <a:gd name="T12" fmla="*/ 2147483647 w 120"/>
                  <a:gd name="T13" fmla="*/ 0 h 27"/>
                  <a:gd name="T14" fmla="*/ 2147483647 w 120"/>
                  <a:gd name="T15" fmla="*/ 0 h 27"/>
                  <a:gd name="T16" fmla="*/ 2147483647 w 120"/>
                  <a:gd name="T17" fmla="*/ 2147483647 h 2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20" h="27">
                    <a:moveTo>
                      <a:pt x="101" y="15"/>
                    </a:moveTo>
                    <a:cubicBezTo>
                      <a:pt x="0" y="15"/>
                      <a:pt x="0" y="15"/>
                      <a:pt x="0" y="15"/>
                    </a:cubicBezTo>
                    <a:cubicBezTo>
                      <a:pt x="4" y="15"/>
                      <a:pt x="7" y="18"/>
                      <a:pt x="7" y="22"/>
                    </a:cubicBezTo>
                    <a:cubicBezTo>
                      <a:pt x="7" y="24"/>
                      <a:pt x="7" y="26"/>
                      <a:pt x="6" y="27"/>
                    </a:cubicBezTo>
                    <a:cubicBezTo>
                      <a:pt x="110" y="27"/>
                      <a:pt x="110" y="27"/>
                      <a:pt x="110" y="27"/>
                    </a:cubicBezTo>
                    <a:cubicBezTo>
                      <a:pt x="116" y="27"/>
                      <a:pt x="120" y="23"/>
                      <a:pt x="120" y="17"/>
                    </a:cubicBezTo>
                    <a:cubicBezTo>
                      <a:pt x="120" y="0"/>
                      <a:pt x="120" y="0"/>
                      <a:pt x="120" y="0"/>
                    </a:cubicBezTo>
                    <a:cubicBezTo>
                      <a:pt x="101" y="0"/>
                      <a:pt x="101" y="0"/>
                      <a:pt x="101" y="0"/>
                    </a:cubicBezTo>
                    <a:lnTo>
                      <a:pt x="101" y="15"/>
                    </a:lnTo>
                    <a:close/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0" name="Freeform 9"/>
              <p:cNvSpPr>
                <a:spLocks/>
              </p:cNvSpPr>
              <p:nvPr/>
            </p:nvSpPr>
            <p:spPr bwMode="auto">
              <a:xfrm>
                <a:off x="6340475" y="2327275"/>
                <a:ext cx="454025" cy="101600"/>
              </a:xfrm>
              <a:custGeom>
                <a:avLst/>
                <a:gdLst>
                  <a:gd name="T0" fmla="*/ 2147483647 w 121"/>
                  <a:gd name="T1" fmla="*/ 2147483647 h 27"/>
                  <a:gd name="T2" fmla="*/ 2147483647 w 121"/>
                  <a:gd name="T3" fmla="*/ 2147483647 h 27"/>
                  <a:gd name="T4" fmla="*/ 2147483647 w 121"/>
                  <a:gd name="T5" fmla="*/ 2147483647 h 27"/>
                  <a:gd name="T6" fmla="*/ 2147483647 w 121"/>
                  <a:gd name="T7" fmla="*/ 2147483647 h 27"/>
                  <a:gd name="T8" fmla="*/ 2147483647 w 121"/>
                  <a:gd name="T9" fmla="*/ 2147483647 h 27"/>
                  <a:gd name="T10" fmla="*/ 2147483647 w 121"/>
                  <a:gd name="T11" fmla="*/ 0 h 27"/>
                  <a:gd name="T12" fmla="*/ 0 w 121"/>
                  <a:gd name="T13" fmla="*/ 0 h 27"/>
                  <a:gd name="T14" fmla="*/ 0 w 121"/>
                  <a:gd name="T15" fmla="*/ 2147483647 h 27"/>
                  <a:gd name="T16" fmla="*/ 2147483647 w 121"/>
                  <a:gd name="T17" fmla="*/ 2147483647 h 2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21" h="27">
                    <a:moveTo>
                      <a:pt x="10" y="27"/>
                    </a:moveTo>
                    <a:cubicBezTo>
                      <a:pt x="115" y="27"/>
                      <a:pt x="115" y="27"/>
                      <a:pt x="115" y="27"/>
                    </a:cubicBezTo>
                    <a:cubicBezTo>
                      <a:pt x="114" y="26"/>
                      <a:pt x="113" y="24"/>
                      <a:pt x="113" y="22"/>
                    </a:cubicBezTo>
                    <a:cubicBezTo>
                      <a:pt x="113" y="18"/>
                      <a:pt x="116" y="15"/>
                      <a:pt x="121" y="15"/>
                    </a:cubicBezTo>
                    <a:cubicBezTo>
                      <a:pt x="20" y="15"/>
                      <a:pt x="20" y="15"/>
                      <a:pt x="20" y="15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23"/>
                      <a:pt x="5" y="27"/>
                      <a:pt x="10" y="27"/>
                    </a:cubicBezTo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1" name="Freeform 10"/>
              <p:cNvSpPr>
                <a:spLocks/>
              </p:cNvSpPr>
              <p:nvPr/>
            </p:nvSpPr>
            <p:spPr bwMode="auto">
              <a:xfrm>
                <a:off x="6415088" y="2327275"/>
                <a:ext cx="1000125" cy="57150"/>
              </a:xfrm>
              <a:custGeom>
                <a:avLst/>
                <a:gdLst>
                  <a:gd name="T0" fmla="*/ 2147483647 w 630"/>
                  <a:gd name="T1" fmla="*/ 2147483647 h 36"/>
                  <a:gd name="T2" fmla="*/ 2147483647 w 630"/>
                  <a:gd name="T3" fmla="*/ 0 h 36"/>
                  <a:gd name="T4" fmla="*/ 0 w 630"/>
                  <a:gd name="T5" fmla="*/ 0 h 36"/>
                  <a:gd name="T6" fmla="*/ 0 w 630"/>
                  <a:gd name="T7" fmla="*/ 2147483647 h 36"/>
                  <a:gd name="T8" fmla="*/ 2147483647 w 630"/>
                  <a:gd name="T9" fmla="*/ 2147483647 h 36"/>
                  <a:gd name="T10" fmla="*/ 2147483647 w 630"/>
                  <a:gd name="T11" fmla="*/ 2147483647 h 36"/>
                  <a:gd name="T12" fmla="*/ 2147483647 w 630"/>
                  <a:gd name="T13" fmla="*/ 2147483647 h 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630" h="36">
                    <a:moveTo>
                      <a:pt x="630" y="36"/>
                    </a:moveTo>
                    <a:lnTo>
                      <a:pt x="630" y="0"/>
                    </a:lnTo>
                    <a:lnTo>
                      <a:pt x="0" y="0"/>
                    </a:lnTo>
                    <a:lnTo>
                      <a:pt x="0" y="36"/>
                    </a:lnTo>
                    <a:lnTo>
                      <a:pt x="239" y="36"/>
                    </a:lnTo>
                    <a:lnTo>
                      <a:pt x="391" y="36"/>
                    </a:lnTo>
                    <a:lnTo>
                      <a:pt x="630" y="36"/>
                    </a:lnTo>
                    <a:close/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2" name="Freeform 11"/>
              <p:cNvSpPr>
                <a:spLocks noEditPoints="1"/>
              </p:cNvSpPr>
              <p:nvPr/>
            </p:nvSpPr>
            <p:spPr bwMode="auto">
              <a:xfrm>
                <a:off x="6569075" y="1774825"/>
                <a:ext cx="688975" cy="396875"/>
              </a:xfrm>
              <a:custGeom>
                <a:avLst/>
                <a:gdLst>
                  <a:gd name="T0" fmla="*/ 2147483647 w 434"/>
                  <a:gd name="T1" fmla="*/ 2147483647 h 250"/>
                  <a:gd name="T2" fmla="*/ 2147483647 w 434"/>
                  <a:gd name="T3" fmla="*/ 2147483647 h 250"/>
                  <a:gd name="T4" fmla="*/ 2147483647 w 434"/>
                  <a:gd name="T5" fmla="*/ 2147483647 h 250"/>
                  <a:gd name="T6" fmla="*/ 2147483647 w 434"/>
                  <a:gd name="T7" fmla="*/ 2147483647 h 250"/>
                  <a:gd name="T8" fmla="*/ 0 w 434"/>
                  <a:gd name="T9" fmla="*/ 2147483647 h 250"/>
                  <a:gd name="T10" fmla="*/ 2147483647 w 434"/>
                  <a:gd name="T11" fmla="*/ 2147483647 h 250"/>
                  <a:gd name="T12" fmla="*/ 2147483647 w 434"/>
                  <a:gd name="T13" fmla="*/ 0 h 250"/>
                  <a:gd name="T14" fmla="*/ 0 w 434"/>
                  <a:gd name="T15" fmla="*/ 0 h 250"/>
                  <a:gd name="T16" fmla="*/ 0 w 434"/>
                  <a:gd name="T17" fmla="*/ 2147483647 h 25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434" h="250">
                    <a:moveTo>
                      <a:pt x="187" y="69"/>
                    </a:moveTo>
                    <a:lnTo>
                      <a:pt x="280" y="121"/>
                    </a:lnTo>
                    <a:lnTo>
                      <a:pt x="187" y="176"/>
                    </a:lnTo>
                    <a:lnTo>
                      <a:pt x="187" y="69"/>
                    </a:lnTo>
                    <a:close/>
                    <a:moveTo>
                      <a:pt x="0" y="250"/>
                    </a:moveTo>
                    <a:lnTo>
                      <a:pt x="434" y="250"/>
                    </a:lnTo>
                    <a:lnTo>
                      <a:pt x="434" y="0"/>
                    </a:lnTo>
                    <a:lnTo>
                      <a:pt x="0" y="0"/>
                    </a:lnTo>
                    <a:lnTo>
                      <a:pt x="0" y="250"/>
                    </a:lnTo>
                    <a:close/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3" name="Freeform 12"/>
              <p:cNvSpPr>
                <a:spLocks noEditPoints="1"/>
              </p:cNvSpPr>
              <p:nvPr/>
            </p:nvSpPr>
            <p:spPr bwMode="auto">
              <a:xfrm>
                <a:off x="6569075" y="1676400"/>
                <a:ext cx="688975" cy="79375"/>
              </a:xfrm>
              <a:custGeom>
                <a:avLst/>
                <a:gdLst>
                  <a:gd name="T0" fmla="*/ 2147483647 w 183"/>
                  <a:gd name="T1" fmla="*/ 2147483647 h 21"/>
                  <a:gd name="T2" fmla="*/ 2147483647 w 183"/>
                  <a:gd name="T3" fmla="*/ 2147483647 h 21"/>
                  <a:gd name="T4" fmla="*/ 2147483647 w 183"/>
                  <a:gd name="T5" fmla="*/ 2147483647 h 21"/>
                  <a:gd name="T6" fmla="*/ 2147483647 w 183"/>
                  <a:gd name="T7" fmla="*/ 2147483647 h 21"/>
                  <a:gd name="T8" fmla="*/ 2147483647 w 183"/>
                  <a:gd name="T9" fmla="*/ 2147483647 h 21"/>
                  <a:gd name="T10" fmla="*/ 2147483647 w 183"/>
                  <a:gd name="T11" fmla="*/ 2147483647 h 21"/>
                  <a:gd name="T12" fmla="*/ 2147483647 w 183"/>
                  <a:gd name="T13" fmla="*/ 2147483647 h 21"/>
                  <a:gd name="T14" fmla="*/ 2147483647 w 183"/>
                  <a:gd name="T15" fmla="*/ 2147483647 h 21"/>
                  <a:gd name="T16" fmla="*/ 2147483647 w 183"/>
                  <a:gd name="T17" fmla="*/ 2147483647 h 21"/>
                  <a:gd name="T18" fmla="*/ 2147483647 w 183"/>
                  <a:gd name="T19" fmla="*/ 2147483647 h 21"/>
                  <a:gd name="T20" fmla="*/ 2147483647 w 183"/>
                  <a:gd name="T21" fmla="*/ 2147483647 h 21"/>
                  <a:gd name="T22" fmla="*/ 2147483647 w 183"/>
                  <a:gd name="T23" fmla="*/ 2147483647 h 21"/>
                  <a:gd name="T24" fmla="*/ 2147483647 w 183"/>
                  <a:gd name="T25" fmla="*/ 2147483647 h 21"/>
                  <a:gd name="T26" fmla="*/ 2147483647 w 183"/>
                  <a:gd name="T27" fmla="*/ 2147483647 h 21"/>
                  <a:gd name="T28" fmla="*/ 2147483647 w 183"/>
                  <a:gd name="T29" fmla="*/ 2147483647 h 21"/>
                  <a:gd name="T30" fmla="*/ 0 w 183"/>
                  <a:gd name="T31" fmla="*/ 2147483647 h 21"/>
                  <a:gd name="T32" fmla="*/ 2147483647 w 183"/>
                  <a:gd name="T33" fmla="*/ 2147483647 h 21"/>
                  <a:gd name="T34" fmla="*/ 2147483647 w 183"/>
                  <a:gd name="T35" fmla="*/ 0 h 21"/>
                  <a:gd name="T36" fmla="*/ 0 w 183"/>
                  <a:gd name="T37" fmla="*/ 0 h 21"/>
                  <a:gd name="T38" fmla="*/ 0 w 183"/>
                  <a:gd name="T39" fmla="*/ 2147483647 h 21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0" t="0" r="r" b="b"/>
                <a:pathLst>
                  <a:path w="183" h="21">
                    <a:moveTo>
                      <a:pt x="172" y="16"/>
                    </a:moveTo>
                    <a:cubicBezTo>
                      <a:pt x="169" y="16"/>
                      <a:pt x="167" y="13"/>
                      <a:pt x="167" y="11"/>
                    </a:cubicBezTo>
                    <a:cubicBezTo>
                      <a:pt x="167" y="8"/>
                      <a:pt x="169" y="6"/>
                      <a:pt x="172" y="6"/>
                    </a:cubicBezTo>
                    <a:cubicBezTo>
                      <a:pt x="175" y="6"/>
                      <a:pt x="177" y="8"/>
                      <a:pt x="177" y="11"/>
                    </a:cubicBezTo>
                    <a:cubicBezTo>
                      <a:pt x="177" y="13"/>
                      <a:pt x="175" y="16"/>
                      <a:pt x="172" y="16"/>
                    </a:cubicBezTo>
                    <a:moveTo>
                      <a:pt x="157" y="16"/>
                    </a:moveTo>
                    <a:cubicBezTo>
                      <a:pt x="154" y="16"/>
                      <a:pt x="152" y="13"/>
                      <a:pt x="152" y="11"/>
                    </a:cubicBezTo>
                    <a:cubicBezTo>
                      <a:pt x="152" y="8"/>
                      <a:pt x="154" y="6"/>
                      <a:pt x="157" y="6"/>
                    </a:cubicBezTo>
                    <a:cubicBezTo>
                      <a:pt x="160" y="6"/>
                      <a:pt x="162" y="8"/>
                      <a:pt x="162" y="11"/>
                    </a:cubicBezTo>
                    <a:cubicBezTo>
                      <a:pt x="162" y="13"/>
                      <a:pt x="160" y="16"/>
                      <a:pt x="157" y="16"/>
                    </a:cubicBezTo>
                    <a:moveTo>
                      <a:pt x="10" y="16"/>
                    </a:moveTo>
                    <a:cubicBezTo>
                      <a:pt x="8" y="16"/>
                      <a:pt x="5" y="13"/>
                      <a:pt x="5" y="11"/>
                    </a:cubicBezTo>
                    <a:cubicBezTo>
                      <a:pt x="5" y="8"/>
                      <a:pt x="8" y="6"/>
                      <a:pt x="10" y="6"/>
                    </a:cubicBezTo>
                    <a:cubicBezTo>
                      <a:pt x="13" y="6"/>
                      <a:pt x="15" y="8"/>
                      <a:pt x="15" y="11"/>
                    </a:cubicBezTo>
                    <a:cubicBezTo>
                      <a:pt x="15" y="13"/>
                      <a:pt x="13" y="16"/>
                      <a:pt x="10" y="16"/>
                    </a:cubicBezTo>
                    <a:moveTo>
                      <a:pt x="0" y="21"/>
                    </a:moveTo>
                    <a:cubicBezTo>
                      <a:pt x="183" y="21"/>
                      <a:pt x="183" y="21"/>
                      <a:pt x="183" y="21"/>
                    </a:cubicBezTo>
                    <a:cubicBezTo>
                      <a:pt x="183" y="0"/>
                      <a:pt x="183" y="0"/>
                      <a:pt x="183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</p:grpSp>
      </p:grpSp>
      <p:sp>
        <p:nvSpPr>
          <p:cNvPr id="41" name="직사각형 40"/>
          <p:cNvSpPr/>
          <p:nvPr/>
        </p:nvSpPr>
        <p:spPr>
          <a:xfrm>
            <a:off x="5508104" y="3779748"/>
            <a:ext cx="19014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ko-KR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Think and talk</a:t>
            </a:r>
            <a:r>
              <a:rPr lang="en-GB" altLang="ko-KR" b="1" dirty="0">
                <a:solidFill>
                  <a:prstClr val="black"/>
                </a:solidFill>
                <a:latin typeface="Univers LT Std 45 Light" pitchFamily="34" charset="0"/>
                <a:cs typeface="Tahoma" pitchFamily="34" charset="0"/>
              </a:rPr>
              <a:t>.</a:t>
            </a:r>
            <a:endParaRPr lang="ko-KR" altLang="en-US" b="1" dirty="0">
              <a:solidFill>
                <a:prstClr val="black"/>
              </a:solidFill>
              <a:latin typeface="Univers LT Std 45 Light" pitchFamily="34" charset="0"/>
            </a:endParaRPr>
          </a:p>
        </p:txBody>
      </p:sp>
      <p:grpSp>
        <p:nvGrpSpPr>
          <p:cNvPr id="4" name="그룹 29"/>
          <p:cNvGrpSpPr/>
          <p:nvPr/>
        </p:nvGrpSpPr>
        <p:grpSpPr>
          <a:xfrm>
            <a:off x="4860032" y="3655814"/>
            <a:ext cx="563774" cy="565274"/>
            <a:chOff x="4951408" y="3943846"/>
            <a:chExt cx="563774" cy="565274"/>
          </a:xfrm>
        </p:grpSpPr>
        <p:sp>
          <p:nvSpPr>
            <p:cNvPr id="40" name="타원 39"/>
            <p:cNvSpPr/>
            <p:nvPr/>
          </p:nvSpPr>
          <p:spPr>
            <a:xfrm>
              <a:off x="4951408" y="3943846"/>
              <a:ext cx="563774" cy="56377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pic>
          <p:nvPicPr>
            <p:cNvPr id="55" name="그림 54" descr="제목 없음-1.pn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4951408" y="3972099"/>
              <a:ext cx="523072" cy="537021"/>
            </a:xfrm>
            <a:prstGeom prst="rect">
              <a:avLst/>
            </a:prstGeom>
          </p:spPr>
        </p:pic>
      </p:grpSp>
      <p:sp>
        <p:nvSpPr>
          <p:cNvPr id="59" name="직사각형 58"/>
          <p:cNvSpPr/>
          <p:nvPr/>
        </p:nvSpPr>
        <p:spPr>
          <a:xfrm>
            <a:off x="4932040" y="4437112"/>
            <a:ext cx="360040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/>
            <a:r>
              <a:rPr lang="en-US" altLang="ko-KR" b="1" dirty="0">
                <a:solidFill>
                  <a:prstClr val="white">
                    <a:lumMod val="65000"/>
                  </a:prst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1</a:t>
            </a:r>
            <a:r>
              <a:rPr lang="en-US" altLang="ko-KR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Why do you need to stay away from trees?</a:t>
            </a:r>
            <a:endParaRPr lang="en-US" altLang="ko-KR" sz="1000" b="1" dirty="0">
              <a:solidFill>
                <a:prstClr val="black"/>
              </a:solidFill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endParaRPr lang="en-US" altLang="ko-KR" sz="1000" b="1" dirty="0" smtClean="0">
              <a:solidFill>
                <a:prstClr val="white">
                  <a:lumMod val="65000"/>
                </a:prstClr>
              </a:solidFill>
              <a:latin typeface="Arial" pitchFamily="34" charset="0"/>
              <a:ea typeface="Tahoma" pitchFamily="34" charset="0"/>
              <a:cs typeface="Arial" pitchFamily="34" charset="0"/>
            </a:endParaRPr>
          </a:p>
          <a:p>
            <a:pPr marL="342900" indent="-342900"/>
            <a:endParaRPr lang="en-US" altLang="ko-KR" sz="1000" b="1" dirty="0">
              <a:solidFill>
                <a:prstClr val="white">
                  <a:lumMod val="65000"/>
                </a:prstClr>
              </a:solidFill>
              <a:latin typeface="Arial" pitchFamily="34" charset="0"/>
              <a:ea typeface="Tahoma" pitchFamily="34" charset="0"/>
              <a:cs typeface="Arial" pitchFamily="34" charset="0"/>
            </a:endParaRPr>
          </a:p>
          <a:p>
            <a:pPr marL="342900" indent="-342900"/>
            <a:r>
              <a:rPr lang="en-US" altLang="ko-KR" b="1" dirty="0">
                <a:solidFill>
                  <a:prstClr val="white">
                    <a:lumMod val="65000"/>
                  </a:prst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2</a:t>
            </a:r>
            <a:r>
              <a:rPr lang="en-US" altLang="ko-KR" sz="1600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altLang="ko-KR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Where can you find to stay during an earthquake?</a:t>
            </a:r>
          </a:p>
        </p:txBody>
      </p:sp>
      <p:pic>
        <p:nvPicPr>
          <p:cNvPr id="24" name="그림 23" descr="2016-09-15 14;31;48.JPE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56393" y="1207903"/>
            <a:ext cx="3960000" cy="5154947"/>
          </a:xfrm>
          <a:prstGeom prst="rect">
            <a:avLst/>
          </a:prstGeom>
        </p:spPr>
      </p:pic>
      <p:sp>
        <p:nvSpPr>
          <p:cNvPr id="27" name="TextBox 26"/>
          <p:cNvSpPr txBox="1"/>
          <p:nvPr/>
        </p:nvSpPr>
        <p:spPr>
          <a:xfrm>
            <a:off x="1" y="4504764"/>
            <a:ext cx="4860032" cy="292388"/>
          </a:xfrm>
          <a:prstGeom prst="rect">
            <a:avLst/>
          </a:prstGeom>
          <a:solidFill>
            <a:srgbClr val="FDE4CE"/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altLang="ko-KR" sz="13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Because they might fall and hurt you.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0" y="5296852"/>
            <a:ext cx="4860032" cy="292388"/>
          </a:xfrm>
          <a:prstGeom prst="rect">
            <a:avLst/>
          </a:prstGeom>
          <a:solidFill>
            <a:srgbClr val="FDE4CE"/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altLang="ko-KR" sz="13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I can go to the playground of my school near my home.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2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모서리가 둥근 직사각형 64"/>
          <p:cNvSpPr/>
          <p:nvPr/>
        </p:nvSpPr>
        <p:spPr>
          <a:xfrm>
            <a:off x="1475656" y="1052736"/>
            <a:ext cx="6192688" cy="504056"/>
          </a:xfrm>
          <a:prstGeom prst="roundRect">
            <a:avLst/>
          </a:prstGeom>
          <a:solidFill>
            <a:srgbClr val="187901">
              <a:alpha val="8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67544" y="5250686"/>
            <a:ext cx="4104456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ko-KR" sz="1200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▶</a:t>
            </a:r>
            <a:r>
              <a:rPr lang="en-US" altLang="ko-KR" sz="1600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</a:t>
            </a:r>
            <a:r>
              <a:rPr lang="en-US" altLang="ko-KR" sz="15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Mount </a:t>
            </a:r>
            <a:r>
              <a:rPr lang="en-US" altLang="ko-KR" sz="1500" dirty="0" err="1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Yasur</a:t>
            </a:r>
            <a:r>
              <a:rPr lang="en-US" altLang="ko-KR" sz="15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, a </a:t>
            </a:r>
            <a:r>
              <a:rPr lang="en-US" altLang="ko-KR" sz="1500" dirty="0" err="1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stratovolcano</a:t>
            </a:r>
            <a:endParaRPr lang="ko-KR" altLang="en-US" sz="1500" dirty="0">
              <a:solidFill>
                <a:prstClr val="black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17" name="모서리가 둥근 직사각형 16"/>
          <p:cNvSpPr/>
          <p:nvPr/>
        </p:nvSpPr>
        <p:spPr>
          <a:xfrm>
            <a:off x="572042" y="3591082"/>
            <a:ext cx="1714512" cy="1500198"/>
          </a:xfrm>
          <a:prstGeom prst="roundRect">
            <a:avLst>
              <a:gd name="adj" fmla="val 7168"/>
            </a:avLst>
          </a:prstGeom>
          <a:ln>
            <a:noFill/>
          </a:ln>
          <a:effectLst>
            <a:glow rad="101600">
              <a:schemeClr val="accent6">
                <a:lumMod val="40000"/>
                <a:lumOff val="60000"/>
                <a:alpha val="60000"/>
              </a:schemeClr>
            </a:glow>
          </a:effectLst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altLang="ko-KR" dirty="0">
                <a:solidFill>
                  <a:prstClr val="black"/>
                </a:solidFill>
                <a:effectLst>
                  <a:glow rad="101600">
                    <a:srgbClr val="F79646">
                      <a:lumMod val="75000"/>
                      <a:alpha val="60000"/>
                    </a:srgbClr>
                  </a:glo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en-US" altLang="ko-KR" dirty="0">
                <a:solidFill>
                  <a:prstClr val="black"/>
                </a:solidFill>
                <a:effectLst>
                  <a:glow rad="101600">
                    <a:srgbClr val="F79646">
                      <a:lumMod val="75000"/>
                      <a:alpha val="60000"/>
                    </a:srgbClr>
                  </a:glo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endParaRPr lang="ko-KR" altLang="en-US" dirty="0">
              <a:solidFill>
                <a:prstClr val="black"/>
              </a:solidFill>
              <a:effectLst>
                <a:glow rad="101600">
                  <a:srgbClr val="F79646">
                    <a:lumMod val="75000"/>
                    <a:alpha val="60000"/>
                  </a:srgbClr>
                </a:glow>
              </a:effectLst>
              <a:latin typeface="Tahoma" pitchFamily="34" charset="0"/>
              <a:cs typeface="Tahoma" pitchFamily="34" charset="0"/>
            </a:endParaRPr>
          </a:p>
          <a:p>
            <a:pPr algn="ctr"/>
            <a:endParaRPr lang="ko-KR" altLang="en-US" dirty="0">
              <a:solidFill>
                <a:prstClr val="black"/>
              </a:solidFill>
              <a:effectLst>
                <a:glow rad="101600">
                  <a:srgbClr val="F79646">
                    <a:lumMod val="75000"/>
                    <a:alpha val="60000"/>
                  </a:srgbClr>
                </a:glow>
              </a:effectLst>
              <a:latin typeface="Tahoma" pitchFamily="34" charset="0"/>
              <a:cs typeface="Tahoma" pitchFamily="34" charset="0"/>
            </a:endParaRPr>
          </a:p>
        </p:txBody>
      </p:sp>
      <p:sp>
        <p:nvSpPr>
          <p:cNvPr id="18" name="모서리가 둥근 직사각형 17"/>
          <p:cNvSpPr/>
          <p:nvPr/>
        </p:nvSpPr>
        <p:spPr>
          <a:xfrm>
            <a:off x="2555776" y="3591082"/>
            <a:ext cx="1714512" cy="1500198"/>
          </a:xfrm>
          <a:prstGeom prst="roundRect">
            <a:avLst>
              <a:gd name="adj" fmla="val 5585"/>
            </a:avLst>
          </a:prstGeom>
          <a:ln>
            <a:noFill/>
          </a:ln>
          <a:effectLst>
            <a:glow rad="101600">
              <a:schemeClr val="accent6">
                <a:lumMod val="40000"/>
                <a:lumOff val="60000"/>
                <a:alpha val="60000"/>
              </a:schemeClr>
            </a:glow>
          </a:effectLst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altLang="ko-KR" dirty="0">
                <a:solidFill>
                  <a:prstClr val="black"/>
                </a:solidFill>
                <a:effectLst>
                  <a:glow rad="101600">
                    <a:srgbClr val="F79646">
                      <a:lumMod val="75000"/>
                      <a:alpha val="60000"/>
                    </a:srgbClr>
                  </a:glo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en-US" altLang="ko-KR" dirty="0">
                <a:solidFill>
                  <a:prstClr val="black"/>
                </a:solidFill>
                <a:effectLst>
                  <a:glow rad="101600">
                    <a:srgbClr val="F79646">
                      <a:lumMod val="75000"/>
                      <a:alpha val="60000"/>
                    </a:srgbClr>
                  </a:glo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endParaRPr lang="ko-KR" altLang="en-US" dirty="0">
              <a:solidFill>
                <a:prstClr val="black"/>
              </a:solidFill>
              <a:effectLst>
                <a:glow rad="101600">
                  <a:srgbClr val="F79646">
                    <a:lumMod val="75000"/>
                    <a:alpha val="60000"/>
                  </a:srgbClr>
                </a:glow>
              </a:effectLst>
              <a:latin typeface="Tahoma" pitchFamily="34" charset="0"/>
              <a:cs typeface="Tahoma" pitchFamily="34" charset="0"/>
            </a:endParaRPr>
          </a:p>
          <a:p>
            <a:pPr algn="ctr"/>
            <a:endParaRPr lang="ko-KR" altLang="en-US" dirty="0">
              <a:solidFill>
                <a:prstClr val="black"/>
              </a:solidFill>
              <a:effectLst>
                <a:glow rad="101600">
                  <a:srgbClr val="F79646">
                    <a:lumMod val="75000"/>
                    <a:alpha val="60000"/>
                  </a:srgbClr>
                </a:glow>
              </a:effectLst>
              <a:latin typeface="Tahoma" pitchFamily="34" charset="0"/>
              <a:cs typeface="Tahoma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6300192" y="6505599"/>
            <a:ext cx="284384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ko-KR" sz="1400" b="1" dirty="0">
                <a:solidFill>
                  <a:srgbClr val="273C24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Unit 06 </a:t>
            </a:r>
            <a:r>
              <a:rPr lang="en-US" altLang="ko-KR" sz="1400" dirty="0">
                <a:solidFill>
                  <a:srgbClr val="273C24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Learning to Save Lives</a:t>
            </a:r>
            <a:endParaRPr lang="ko-KR" altLang="en-US" sz="1400" dirty="0">
              <a:solidFill>
                <a:srgbClr val="273C24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25" name="직사각형 24"/>
          <p:cNvSpPr/>
          <p:nvPr/>
        </p:nvSpPr>
        <p:spPr>
          <a:xfrm>
            <a:off x="1998346" y="1114721"/>
            <a:ext cx="500329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ko-KR" sz="2000" b="1" dirty="0">
                <a:solidFill>
                  <a:prstClr val="white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Pacific Ring of Fire</a:t>
            </a:r>
            <a:endParaRPr lang="ko-KR" altLang="en-US" sz="2000" b="1" dirty="0">
              <a:solidFill>
                <a:prstClr val="white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39" name="순서도: 처리 38"/>
          <p:cNvSpPr/>
          <p:nvPr/>
        </p:nvSpPr>
        <p:spPr>
          <a:xfrm>
            <a:off x="467544" y="2420888"/>
            <a:ext cx="3816424" cy="792088"/>
          </a:xfrm>
          <a:prstGeom prst="flowChartProcess">
            <a:avLst/>
          </a:prstGeom>
          <a:solidFill>
            <a:schemeClr val="bg1">
              <a:lumMod val="95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40" name="직사각형 39"/>
          <p:cNvSpPr/>
          <p:nvPr/>
        </p:nvSpPr>
        <p:spPr>
          <a:xfrm>
            <a:off x="1115616" y="1772816"/>
            <a:ext cx="209384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ko-KR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Read the article.</a:t>
            </a:r>
            <a:endParaRPr lang="ko-KR" altLang="en-US" dirty="0">
              <a:solidFill>
                <a:prstClr val="black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41" name="직사각형 40"/>
          <p:cNvSpPr/>
          <p:nvPr/>
        </p:nvSpPr>
        <p:spPr>
          <a:xfrm>
            <a:off x="539552" y="2494637"/>
            <a:ext cx="367240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altLang="ko-KR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http://www.basicplanet.com/pacific-ring-fire/</a:t>
            </a:r>
            <a:endParaRPr lang="en-US" altLang="ko-KR" sz="1600" dirty="0">
              <a:solidFill>
                <a:prstClr val="black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50" name="순서도: 처리 49"/>
          <p:cNvSpPr/>
          <p:nvPr/>
        </p:nvSpPr>
        <p:spPr>
          <a:xfrm>
            <a:off x="4860032" y="2420888"/>
            <a:ext cx="3816424" cy="3888432"/>
          </a:xfrm>
          <a:prstGeom prst="flowChartProcess">
            <a:avLst/>
          </a:prstGeom>
          <a:solidFill>
            <a:schemeClr val="accent6">
              <a:lumMod val="20000"/>
              <a:lumOff val="80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51" name="직사각형 50"/>
          <p:cNvSpPr/>
          <p:nvPr/>
        </p:nvSpPr>
        <p:spPr>
          <a:xfrm>
            <a:off x="5527273" y="1628800"/>
            <a:ext cx="347388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/>
            <a:r>
              <a:rPr lang="en-US" altLang="ko-KR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Answer the questions below</a:t>
            </a:r>
          </a:p>
          <a:p>
            <a:pPr marL="342900" indent="-342900" algn="just"/>
            <a:r>
              <a:rPr lang="en-US" altLang="ko-KR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according to the article.</a:t>
            </a:r>
          </a:p>
        </p:txBody>
      </p:sp>
      <p:grpSp>
        <p:nvGrpSpPr>
          <p:cNvPr id="2" name="그룹 25"/>
          <p:cNvGrpSpPr/>
          <p:nvPr/>
        </p:nvGrpSpPr>
        <p:grpSpPr>
          <a:xfrm>
            <a:off x="4860032" y="1711598"/>
            <a:ext cx="563774" cy="565274"/>
            <a:chOff x="4860032" y="1999630"/>
            <a:chExt cx="563774" cy="565274"/>
          </a:xfrm>
        </p:grpSpPr>
        <p:sp>
          <p:nvSpPr>
            <p:cNvPr id="52" name="타원 51"/>
            <p:cNvSpPr/>
            <p:nvPr/>
          </p:nvSpPr>
          <p:spPr>
            <a:xfrm>
              <a:off x="4860032" y="1999630"/>
              <a:ext cx="563774" cy="56377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pic>
          <p:nvPicPr>
            <p:cNvPr id="53" name="그림 52" descr="제목 없음-1.pn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4860032" y="2027883"/>
              <a:ext cx="523072" cy="537021"/>
            </a:xfrm>
            <a:prstGeom prst="rect">
              <a:avLst/>
            </a:prstGeom>
          </p:spPr>
        </p:pic>
      </p:grpSp>
      <p:sp>
        <p:nvSpPr>
          <p:cNvPr id="54" name="직사각형 53"/>
          <p:cNvSpPr/>
          <p:nvPr/>
        </p:nvSpPr>
        <p:spPr>
          <a:xfrm>
            <a:off x="4932040" y="2492896"/>
            <a:ext cx="360040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/>
            <a:r>
              <a:rPr lang="en-US" altLang="ko-KR" b="1" dirty="0">
                <a:solidFill>
                  <a:prstClr val="white">
                    <a:lumMod val="65000"/>
                  </a:prst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1</a:t>
            </a:r>
            <a:r>
              <a:rPr lang="en-US" altLang="ko-KR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What is the Pacific Ring of Fire known for?</a:t>
            </a:r>
          </a:p>
          <a:p>
            <a:pPr marL="342900" indent="-342900"/>
            <a:endParaRPr lang="en-US" altLang="ko-KR" sz="800" b="1" dirty="0">
              <a:solidFill>
                <a:prstClr val="black"/>
              </a:solidFill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r>
              <a:rPr lang="en-US" altLang="ko-KR" b="1" dirty="0">
                <a:solidFill>
                  <a:prstClr val="white">
                    <a:lumMod val="65000"/>
                  </a:prst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2</a:t>
            </a:r>
            <a:r>
              <a:rPr lang="en-US" altLang="ko-KR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How many volcanoes does the Pacific Ring of Fire have? </a:t>
            </a:r>
            <a:endParaRPr lang="en-US" altLang="ko-KR" sz="1000" b="1" dirty="0">
              <a:solidFill>
                <a:prstClr val="black"/>
              </a:solidFill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endParaRPr lang="en-US" altLang="ko-KR" sz="1000" b="1" dirty="0">
              <a:solidFill>
                <a:prstClr val="black"/>
              </a:solidFill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r>
              <a:rPr lang="en-US" altLang="ko-KR" b="1" dirty="0">
                <a:solidFill>
                  <a:prstClr val="white">
                    <a:lumMod val="65000"/>
                  </a:prst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3</a:t>
            </a:r>
            <a:r>
              <a:rPr lang="en-US" altLang="ko-KR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What is the name of the volcano which has been erupting for 100 years and tourists visit?</a:t>
            </a:r>
            <a:endParaRPr lang="en-US" altLang="ko-KR" sz="1000" b="1" dirty="0">
              <a:solidFill>
                <a:prstClr val="black"/>
              </a:solidFill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endParaRPr lang="en-US" altLang="ko-KR" sz="1000" b="1" dirty="0">
              <a:solidFill>
                <a:prstClr val="black"/>
              </a:solidFill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r>
              <a:rPr lang="en-US" altLang="ko-KR" b="1" dirty="0">
                <a:solidFill>
                  <a:prstClr val="white">
                    <a:lumMod val="65000"/>
                  </a:prst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4</a:t>
            </a:r>
            <a:r>
              <a:rPr lang="en-US" altLang="ko-KR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How will the Pacific Plate affect other plates? </a:t>
            </a:r>
            <a:endParaRPr lang="en-US" altLang="ko-KR" sz="1000" b="1" dirty="0">
              <a:solidFill>
                <a:prstClr val="black"/>
              </a:solidFill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endParaRPr lang="en-US" altLang="ko-KR" sz="1000" b="1" dirty="0">
              <a:solidFill>
                <a:prstClr val="black"/>
              </a:solidFill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r>
              <a:rPr lang="en-US" altLang="ko-KR" b="1" dirty="0">
                <a:solidFill>
                  <a:prstClr val="white">
                    <a:lumMod val="65000"/>
                  </a:prst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5</a:t>
            </a:r>
            <a:r>
              <a:rPr lang="en-US" altLang="ko-KR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What is the percentage of earthquakes reported in the Ring of Fire?</a:t>
            </a:r>
          </a:p>
        </p:txBody>
      </p:sp>
      <p:grpSp>
        <p:nvGrpSpPr>
          <p:cNvPr id="3" name="그룹 22"/>
          <p:cNvGrpSpPr/>
          <p:nvPr/>
        </p:nvGrpSpPr>
        <p:grpSpPr>
          <a:xfrm>
            <a:off x="467544" y="1700808"/>
            <a:ext cx="563774" cy="563774"/>
            <a:chOff x="467544" y="1988840"/>
            <a:chExt cx="563774" cy="563774"/>
          </a:xfrm>
        </p:grpSpPr>
        <p:sp>
          <p:nvSpPr>
            <p:cNvPr id="38" name="타원 37"/>
            <p:cNvSpPr/>
            <p:nvPr/>
          </p:nvSpPr>
          <p:spPr>
            <a:xfrm>
              <a:off x="467544" y="1988840"/>
              <a:ext cx="563774" cy="563774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pic>
          <p:nvPicPr>
            <p:cNvPr id="60" name="그림 59" descr="제목 없음-2.png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504884" y="2019659"/>
              <a:ext cx="489094" cy="502136"/>
            </a:xfrm>
            <a:prstGeom prst="rect">
              <a:avLst/>
            </a:prstGeom>
          </p:spPr>
        </p:pic>
      </p:grpSp>
      <p:pic>
        <p:nvPicPr>
          <p:cNvPr id="2050" name="Picture 2" descr="C:\Users\PARK\Desktop\이퓨처\B5\B5_Pictures\Unit 06\shutterstock_407848897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615909" y="3643314"/>
            <a:ext cx="1571636" cy="1390645"/>
          </a:xfrm>
          <a:prstGeom prst="rect">
            <a:avLst/>
          </a:prstGeom>
          <a:noFill/>
        </p:spPr>
      </p:pic>
      <p:pic>
        <p:nvPicPr>
          <p:cNvPr id="2051" name="Picture 3" descr="C:\Users\PARK\Desktop\이퓨처\B5\B5_Pictures\Unit 06\shutterstock_168927317.jpg"/>
          <p:cNvPicPr>
            <a:picLocks noChangeAspect="1" noChangeArrowheads="1"/>
          </p:cNvPicPr>
          <p:nvPr/>
        </p:nvPicPr>
        <p:blipFill>
          <a:blip r:embed="rId7" cstate="print"/>
          <a:srcRect t="47872" r="51596"/>
          <a:stretch>
            <a:fillRect/>
          </a:stretch>
        </p:blipFill>
        <p:spPr bwMode="auto">
          <a:xfrm>
            <a:off x="698218" y="3641244"/>
            <a:ext cx="1480818" cy="1377265"/>
          </a:xfrm>
          <a:prstGeom prst="rect">
            <a:avLst/>
          </a:prstGeom>
          <a:noFill/>
        </p:spPr>
      </p:pic>
      <p:sp>
        <p:nvSpPr>
          <p:cNvPr id="23" name="TextBox 22"/>
          <p:cNvSpPr txBox="1"/>
          <p:nvPr/>
        </p:nvSpPr>
        <p:spPr>
          <a:xfrm>
            <a:off x="0" y="2564904"/>
            <a:ext cx="4860032" cy="292388"/>
          </a:xfrm>
          <a:prstGeom prst="rect">
            <a:avLst/>
          </a:prstGeom>
          <a:solidFill>
            <a:srgbClr val="FDE4CE"/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altLang="ko-KR" sz="13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It has continuous seismic activity and many volcanoes.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0" y="3208620"/>
            <a:ext cx="4860032" cy="292388"/>
          </a:xfrm>
          <a:prstGeom prst="rect">
            <a:avLst/>
          </a:prstGeom>
          <a:solidFill>
            <a:srgbClr val="FDE4CE"/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altLang="ko-KR" sz="13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It has 452 volcanoes in total.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0" y="3861048"/>
            <a:ext cx="4860032" cy="492443"/>
          </a:xfrm>
          <a:prstGeom prst="rect">
            <a:avLst/>
          </a:prstGeom>
          <a:solidFill>
            <a:srgbClr val="FDE4CE"/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altLang="ko-KR" sz="13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It is Mount </a:t>
            </a:r>
            <a:r>
              <a:rPr lang="en-US" altLang="ko-KR" sz="1300" b="1" dirty="0" err="1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Yasur</a:t>
            </a:r>
            <a:r>
              <a:rPr lang="en-US" altLang="ko-KR" sz="13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in Vanuatu, which is called a </a:t>
            </a:r>
            <a:r>
              <a:rPr lang="en-US" altLang="ko-KR" sz="1300" b="1" dirty="0" err="1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stratovolcano</a:t>
            </a:r>
            <a:r>
              <a:rPr lang="en-US" altLang="ko-KR" sz="13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.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1" y="4797152"/>
            <a:ext cx="4860032" cy="292388"/>
          </a:xfrm>
          <a:prstGeom prst="rect">
            <a:avLst/>
          </a:prstGeom>
          <a:solidFill>
            <a:srgbClr val="FDE4CE"/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altLang="ko-KR" sz="13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Other plates will be hit and sunk by the Pacific Plate.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0" y="5445224"/>
            <a:ext cx="4860032" cy="292388"/>
          </a:xfrm>
          <a:prstGeom prst="rect">
            <a:avLst/>
          </a:prstGeom>
          <a:solidFill>
            <a:srgbClr val="FDE4CE"/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altLang="ko-KR" sz="13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Nearly 90 percent of them occur in the Ring of Fire.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4" grpId="0" animBg="1"/>
      <p:bldP spid="26" grpId="0" animBg="1"/>
      <p:bldP spid="27" grpId="0" animBg="1"/>
      <p:bldP spid="28" grpId="0" animBg="1"/>
    </p:bldLst>
  </p:timing>
</p:sld>
</file>

<file path=ppt/theme/theme1.xml><?xml version="1.0" encoding="utf-8"?>
<a:theme xmlns:a="http://schemas.openxmlformats.org/drawingml/2006/main" name="5_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215</Words>
  <Application>Microsoft Office PowerPoint</Application>
  <PresentationFormat>화면 슬라이드 쇼(4:3)</PresentationFormat>
  <Paragraphs>36</Paragraphs>
  <Slides>2</Slides>
  <Notes>2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2</vt:i4>
      </vt:variant>
    </vt:vector>
  </HeadingPairs>
  <TitlesOfParts>
    <vt:vector size="3" baseType="lpstr">
      <vt:lpstr>5_Office 테마</vt:lpstr>
      <vt:lpstr>슬라이드 1</vt:lpstr>
      <vt:lpstr>슬라이드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PHS</dc:creator>
  <cp:lastModifiedBy>PHS</cp:lastModifiedBy>
  <cp:revision>2</cp:revision>
  <dcterms:created xsi:type="dcterms:W3CDTF">2016-11-16T01:26:14Z</dcterms:created>
  <dcterms:modified xsi:type="dcterms:W3CDTF">2016-11-16T02:27:34Z</dcterms:modified>
</cp:coreProperties>
</file>