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2" r:id="rId2"/>
    <p:sldId id="261" r:id="rId3"/>
  </p:sldIdLst>
  <p:sldSz cx="9144000" cy="6858000" type="screen4x3"/>
  <p:notesSz cx="6864350" cy="999648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PHS" initials="PHS" lastIdx="1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73C24"/>
    <a:srgbClr val="3A5C04"/>
    <a:srgbClr val="29560A"/>
    <a:srgbClr val="1A4A16"/>
    <a:srgbClr val="37441C"/>
    <a:srgbClr val="FDE4CE"/>
    <a:srgbClr val="B81908"/>
    <a:srgbClr val="990033"/>
    <a:srgbClr val="FFCC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2045" autoAdjust="0"/>
    <p:restoredTop sz="85031" autoAdjust="0"/>
  </p:normalViewPr>
  <p:slideViewPr>
    <p:cSldViewPr>
      <p:cViewPr>
        <p:scale>
          <a:sx n="75" d="100"/>
          <a:sy n="75" d="100"/>
        </p:scale>
        <p:origin x="-1806" y="8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7788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903BCD-E015-482C-BA8F-750354A9C670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33450" y="749300"/>
            <a:ext cx="4997450" cy="37496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748213"/>
            <a:ext cx="5492750" cy="44989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94838"/>
            <a:ext cx="2974975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7788" y="9494838"/>
            <a:ext cx="2974975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82CBFE-5AE9-4F21-B730-A360EF6775C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ko-KR" sz="1100" baseline="0" dirty="0" smtClean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ko-KR" baseline="0" dirty="0" smtClean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/>
              <a:pPr/>
              <a:t>2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hyperlink" Target="https://www.youtube.com/watch?v=IRu-g5xe6bw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3" Type="http://schemas.openxmlformats.org/officeDocument/2006/relationships/image" Target="../media/image5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3.png"/><Relationship Id="rId4" Type="http://schemas.openxmlformats.org/officeDocument/2006/relationships/hyperlink" Target="http://www.bbc.co.uk/bitesize/ks3/science/chemical_material_behaviour/acids_bases_metals/revision/4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모서리가 둥근 직사각형 27"/>
          <p:cNvSpPr/>
          <p:nvPr/>
        </p:nvSpPr>
        <p:spPr>
          <a:xfrm>
            <a:off x="4840664" y="1052736"/>
            <a:ext cx="3816424" cy="792088"/>
          </a:xfrm>
          <a:prstGeom prst="roundRect">
            <a:avLst/>
          </a:prstGeom>
          <a:solidFill>
            <a:srgbClr val="0070C0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1" name="순서도: 처리 60"/>
          <p:cNvSpPr/>
          <p:nvPr/>
        </p:nvSpPr>
        <p:spPr>
          <a:xfrm>
            <a:off x="4860032" y="4365104"/>
            <a:ext cx="3816424" cy="172819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/>
          <p:cNvSpPr/>
          <p:nvPr/>
        </p:nvSpPr>
        <p:spPr>
          <a:xfrm>
            <a:off x="5508104" y="2060848"/>
            <a:ext cx="26148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Watch the video clip.</a:t>
            </a:r>
            <a:endParaRPr lang="ko-KR" altLang="en-US" b="1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26" name="순서도: 처리 25"/>
          <p:cNvSpPr/>
          <p:nvPr/>
        </p:nvSpPr>
        <p:spPr>
          <a:xfrm>
            <a:off x="4860032" y="2708920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직사각형 22"/>
          <p:cNvSpPr/>
          <p:nvPr/>
        </p:nvSpPr>
        <p:spPr>
          <a:xfrm>
            <a:off x="4932040" y="2782669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  <a:hlinkClick r:id="rId4"/>
              </a:rPr>
              <a:t>https://www.youtube.com/watch?v=IRu-g5xe6bw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ko-KR" altLang="en-US" sz="16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4860032" y="1196752"/>
            <a:ext cx="3744416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3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Natural Indicator Colors</a:t>
            </a:r>
          </a:p>
        </p:txBody>
      </p:sp>
      <p:grpSp>
        <p:nvGrpSpPr>
          <p:cNvPr id="2" name="그룹 28"/>
          <p:cNvGrpSpPr/>
          <p:nvPr/>
        </p:nvGrpSpPr>
        <p:grpSpPr>
          <a:xfrm>
            <a:off x="4860032" y="1988840"/>
            <a:ext cx="563774" cy="563774"/>
            <a:chOff x="4951408" y="2276872"/>
            <a:chExt cx="563774" cy="563774"/>
          </a:xfrm>
        </p:grpSpPr>
        <p:sp>
          <p:nvSpPr>
            <p:cNvPr id="39" name="타원 38"/>
            <p:cNvSpPr/>
            <p:nvPr/>
          </p:nvSpPr>
          <p:spPr>
            <a:xfrm>
              <a:off x="4951408" y="2276872"/>
              <a:ext cx="563774" cy="56377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" name="그룹 8240"/>
            <p:cNvGrpSpPr>
              <a:grpSpLocks/>
            </p:cNvGrpSpPr>
            <p:nvPr/>
          </p:nvGrpSpPr>
          <p:grpSpPr bwMode="auto">
            <a:xfrm>
              <a:off x="5023416" y="2382613"/>
              <a:ext cx="406834" cy="326307"/>
              <a:chOff x="6238875" y="1414463"/>
              <a:chExt cx="1352550" cy="1082674"/>
            </a:xfrm>
          </p:grpSpPr>
          <p:sp>
            <p:nvSpPr>
              <p:cNvPr id="47" name="Freeform 6"/>
              <p:cNvSpPr>
                <a:spLocks/>
              </p:cNvSpPr>
              <p:nvPr/>
            </p:nvSpPr>
            <p:spPr bwMode="auto">
              <a:xfrm>
                <a:off x="6340475" y="1414463"/>
                <a:ext cx="1146175" cy="912812"/>
              </a:xfrm>
              <a:custGeom>
                <a:avLst/>
                <a:gdLst>
                  <a:gd name="T0" fmla="*/ 2147483647 w 305"/>
                  <a:gd name="T1" fmla="*/ 0 h 241"/>
                  <a:gd name="T2" fmla="*/ 2147483647 w 305"/>
                  <a:gd name="T3" fmla="*/ 0 h 241"/>
                  <a:gd name="T4" fmla="*/ 0 w 305"/>
                  <a:gd name="T5" fmla="*/ 2147483647 h 241"/>
                  <a:gd name="T6" fmla="*/ 0 w 305"/>
                  <a:gd name="T7" fmla="*/ 2147483647 h 241"/>
                  <a:gd name="T8" fmla="*/ 2147483647 w 305"/>
                  <a:gd name="T9" fmla="*/ 2147483647 h 241"/>
                  <a:gd name="T10" fmla="*/ 2147483647 w 305"/>
                  <a:gd name="T11" fmla="*/ 2147483647 h 241"/>
                  <a:gd name="T12" fmla="*/ 2147483647 w 305"/>
                  <a:gd name="T13" fmla="*/ 2147483647 h 241"/>
                  <a:gd name="T14" fmla="*/ 2147483647 w 305"/>
                  <a:gd name="T15" fmla="*/ 2147483647 h 241"/>
                  <a:gd name="T16" fmla="*/ 2147483647 w 305"/>
                  <a:gd name="T17" fmla="*/ 2147483647 h 241"/>
                  <a:gd name="T18" fmla="*/ 2147483647 w 305"/>
                  <a:gd name="T19" fmla="*/ 2147483647 h 241"/>
                  <a:gd name="T20" fmla="*/ 2147483647 w 305"/>
                  <a:gd name="T21" fmla="*/ 0 h 24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05" h="241">
                    <a:moveTo>
                      <a:pt x="295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241"/>
                      <a:pt x="0" y="241"/>
                      <a:pt x="0" y="241"/>
                    </a:cubicBezTo>
                    <a:cubicBezTo>
                      <a:pt x="20" y="241"/>
                      <a:pt x="20" y="241"/>
                      <a:pt x="20" y="241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86" y="20"/>
                      <a:pt x="286" y="20"/>
                      <a:pt x="286" y="20"/>
                    </a:cubicBezTo>
                    <a:cubicBezTo>
                      <a:pt x="286" y="241"/>
                      <a:pt x="286" y="241"/>
                      <a:pt x="286" y="241"/>
                    </a:cubicBezTo>
                    <a:cubicBezTo>
                      <a:pt x="305" y="241"/>
                      <a:pt x="305" y="241"/>
                      <a:pt x="305" y="241"/>
                    </a:cubicBezTo>
                    <a:cubicBezTo>
                      <a:pt x="305" y="10"/>
                      <a:pt x="305" y="10"/>
                      <a:pt x="305" y="10"/>
                    </a:cubicBezTo>
                    <a:cubicBezTo>
                      <a:pt x="305" y="5"/>
                      <a:pt x="301" y="0"/>
                      <a:pt x="295" y="0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48" name="Freeform 7"/>
              <p:cNvSpPr>
                <a:spLocks/>
              </p:cNvSpPr>
              <p:nvPr/>
            </p:nvSpPr>
            <p:spPr bwMode="auto">
              <a:xfrm>
                <a:off x="6238875" y="2327275"/>
                <a:ext cx="1352550" cy="169862"/>
              </a:xfrm>
              <a:custGeom>
                <a:avLst/>
                <a:gdLst>
                  <a:gd name="T0" fmla="*/ 2147483647 w 360"/>
                  <a:gd name="T1" fmla="*/ 0 h 45"/>
                  <a:gd name="T2" fmla="*/ 2147483647 w 360"/>
                  <a:gd name="T3" fmla="*/ 2147483647 h 45"/>
                  <a:gd name="T4" fmla="*/ 2147483647 w 360"/>
                  <a:gd name="T5" fmla="*/ 2147483647 h 45"/>
                  <a:gd name="T6" fmla="*/ 2147483647 w 360"/>
                  <a:gd name="T7" fmla="*/ 2147483647 h 45"/>
                  <a:gd name="T8" fmla="*/ 2147483647 w 360"/>
                  <a:gd name="T9" fmla="*/ 2147483647 h 45"/>
                  <a:gd name="T10" fmla="*/ 2147483647 w 360"/>
                  <a:gd name="T11" fmla="*/ 2147483647 h 45"/>
                  <a:gd name="T12" fmla="*/ 2147483647 w 360"/>
                  <a:gd name="T13" fmla="*/ 2147483647 h 45"/>
                  <a:gd name="T14" fmla="*/ 2147483647 w 360"/>
                  <a:gd name="T15" fmla="*/ 2147483647 h 45"/>
                  <a:gd name="T16" fmla="*/ 2147483647 w 360"/>
                  <a:gd name="T17" fmla="*/ 2147483647 h 45"/>
                  <a:gd name="T18" fmla="*/ 2147483647 w 360"/>
                  <a:gd name="T19" fmla="*/ 0 h 45"/>
                  <a:gd name="T20" fmla="*/ 0 w 360"/>
                  <a:gd name="T21" fmla="*/ 0 h 45"/>
                  <a:gd name="T22" fmla="*/ 0 w 360"/>
                  <a:gd name="T23" fmla="*/ 2147483647 h 45"/>
                  <a:gd name="T24" fmla="*/ 2147483647 w 360"/>
                  <a:gd name="T25" fmla="*/ 2147483647 h 45"/>
                  <a:gd name="T26" fmla="*/ 2147483647 w 360"/>
                  <a:gd name="T27" fmla="*/ 2147483647 h 45"/>
                  <a:gd name="T28" fmla="*/ 2147483647 w 360"/>
                  <a:gd name="T29" fmla="*/ 2147483647 h 45"/>
                  <a:gd name="T30" fmla="*/ 2147483647 w 360"/>
                  <a:gd name="T31" fmla="*/ 0 h 45"/>
                  <a:gd name="T32" fmla="*/ 2147483647 w 360"/>
                  <a:gd name="T33" fmla="*/ 0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360" h="45">
                    <a:moveTo>
                      <a:pt x="332" y="0"/>
                    </a:moveTo>
                    <a:cubicBezTo>
                      <a:pt x="332" y="17"/>
                      <a:pt x="332" y="17"/>
                      <a:pt x="332" y="17"/>
                    </a:cubicBezTo>
                    <a:cubicBezTo>
                      <a:pt x="332" y="23"/>
                      <a:pt x="328" y="27"/>
                      <a:pt x="322" y="27"/>
                    </a:cubicBezTo>
                    <a:cubicBezTo>
                      <a:pt x="218" y="27"/>
                      <a:pt x="218" y="27"/>
                      <a:pt x="218" y="27"/>
                    </a:cubicBezTo>
                    <a:cubicBezTo>
                      <a:pt x="216" y="29"/>
                      <a:pt x="214" y="30"/>
                      <a:pt x="212" y="30"/>
                    </a:cubicBezTo>
                    <a:cubicBezTo>
                      <a:pt x="148" y="30"/>
                      <a:pt x="148" y="30"/>
                      <a:pt x="148" y="30"/>
                    </a:cubicBezTo>
                    <a:cubicBezTo>
                      <a:pt x="145" y="30"/>
                      <a:pt x="143" y="29"/>
                      <a:pt x="142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2" y="27"/>
                      <a:pt x="27" y="23"/>
                      <a:pt x="27" y="17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31"/>
                      <a:pt x="13" y="45"/>
                      <a:pt x="30" y="45"/>
                    </a:cubicBezTo>
                    <a:cubicBezTo>
                      <a:pt x="330" y="45"/>
                      <a:pt x="330" y="45"/>
                      <a:pt x="330" y="45"/>
                    </a:cubicBezTo>
                    <a:cubicBezTo>
                      <a:pt x="346" y="45"/>
                      <a:pt x="360" y="31"/>
                      <a:pt x="360" y="15"/>
                    </a:cubicBezTo>
                    <a:cubicBezTo>
                      <a:pt x="360" y="0"/>
                      <a:pt x="360" y="0"/>
                      <a:pt x="360" y="0"/>
                    </a:cubicBezTo>
                    <a:lnTo>
                      <a:pt x="332" y="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49" name="Freeform 8"/>
              <p:cNvSpPr>
                <a:spLocks/>
              </p:cNvSpPr>
              <p:nvPr/>
            </p:nvSpPr>
            <p:spPr bwMode="auto">
              <a:xfrm>
                <a:off x="7035800" y="2327275"/>
                <a:ext cx="450850" cy="101600"/>
              </a:xfrm>
              <a:custGeom>
                <a:avLst/>
                <a:gdLst>
                  <a:gd name="T0" fmla="*/ 2147483647 w 120"/>
                  <a:gd name="T1" fmla="*/ 2147483647 h 27"/>
                  <a:gd name="T2" fmla="*/ 0 w 120"/>
                  <a:gd name="T3" fmla="*/ 2147483647 h 27"/>
                  <a:gd name="T4" fmla="*/ 2147483647 w 120"/>
                  <a:gd name="T5" fmla="*/ 2147483647 h 27"/>
                  <a:gd name="T6" fmla="*/ 2147483647 w 120"/>
                  <a:gd name="T7" fmla="*/ 2147483647 h 27"/>
                  <a:gd name="T8" fmla="*/ 2147483647 w 120"/>
                  <a:gd name="T9" fmla="*/ 2147483647 h 27"/>
                  <a:gd name="T10" fmla="*/ 2147483647 w 120"/>
                  <a:gd name="T11" fmla="*/ 2147483647 h 27"/>
                  <a:gd name="T12" fmla="*/ 2147483647 w 120"/>
                  <a:gd name="T13" fmla="*/ 0 h 27"/>
                  <a:gd name="T14" fmla="*/ 2147483647 w 120"/>
                  <a:gd name="T15" fmla="*/ 0 h 27"/>
                  <a:gd name="T16" fmla="*/ 2147483647 w 120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0" h="27">
                    <a:moveTo>
                      <a:pt x="101" y="15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4" y="15"/>
                      <a:pt x="7" y="18"/>
                      <a:pt x="7" y="22"/>
                    </a:cubicBezTo>
                    <a:cubicBezTo>
                      <a:pt x="7" y="24"/>
                      <a:pt x="7" y="26"/>
                      <a:pt x="6" y="27"/>
                    </a:cubicBezTo>
                    <a:cubicBezTo>
                      <a:pt x="110" y="27"/>
                      <a:pt x="110" y="27"/>
                      <a:pt x="110" y="27"/>
                    </a:cubicBezTo>
                    <a:cubicBezTo>
                      <a:pt x="116" y="27"/>
                      <a:pt x="120" y="23"/>
                      <a:pt x="120" y="17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01" y="0"/>
                      <a:pt x="101" y="0"/>
                      <a:pt x="101" y="0"/>
                    </a:cubicBezTo>
                    <a:lnTo>
                      <a:pt x="101" y="15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0" name="Freeform 9"/>
              <p:cNvSpPr>
                <a:spLocks/>
              </p:cNvSpPr>
              <p:nvPr/>
            </p:nvSpPr>
            <p:spPr bwMode="auto">
              <a:xfrm>
                <a:off x="6340475" y="2327275"/>
                <a:ext cx="454025" cy="101600"/>
              </a:xfrm>
              <a:custGeom>
                <a:avLst/>
                <a:gdLst>
                  <a:gd name="T0" fmla="*/ 2147483647 w 121"/>
                  <a:gd name="T1" fmla="*/ 2147483647 h 27"/>
                  <a:gd name="T2" fmla="*/ 2147483647 w 121"/>
                  <a:gd name="T3" fmla="*/ 2147483647 h 27"/>
                  <a:gd name="T4" fmla="*/ 2147483647 w 121"/>
                  <a:gd name="T5" fmla="*/ 2147483647 h 27"/>
                  <a:gd name="T6" fmla="*/ 2147483647 w 121"/>
                  <a:gd name="T7" fmla="*/ 2147483647 h 27"/>
                  <a:gd name="T8" fmla="*/ 2147483647 w 121"/>
                  <a:gd name="T9" fmla="*/ 2147483647 h 27"/>
                  <a:gd name="T10" fmla="*/ 2147483647 w 121"/>
                  <a:gd name="T11" fmla="*/ 0 h 27"/>
                  <a:gd name="T12" fmla="*/ 0 w 121"/>
                  <a:gd name="T13" fmla="*/ 0 h 27"/>
                  <a:gd name="T14" fmla="*/ 0 w 121"/>
                  <a:gd name="T15" fmla="*/ 2147483647 h 27"/>
                  <a:gd name="T16" fmla="*/ 2147483647 w 121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1" h="27">
                    <a:moveTo>
                      <a:pt x="10" y="27"/>
                    </a:moveTo>
                    <a:cubicBezTo>
                      <a:pt x="115" y="27"/>
                      <a:pt x="115" y="27"/>
                      <a:pt x="115" y="27"/>
                    </a:cubicBezTo>
                    <a:cubicBezTo>
                      <a:pt x="114" y="26"/>
                      <a:pt x="113" y="24"/>
                      <a:pt x="113" y="22"/>
                    </a:cubicBezTo>
                    <a:cubicBezTo>
                      <a:pt x="113" y="18"/>
                      <a:pt x="116" y="15"/>
                      <a:pt x="121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3"/>
                      <a:pt x="5" y="27"/>
                      <a:pt x="10" y="27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1" name="Freeform 10"/>
              <p:cNvSpPr>
                <a:spLocks/>
              </p:cNvSpPr>
              <p:nvPr/>
            </p:nvSpPr>
            <p:spPr bwMode="auto">
              <a:xfrm>
                <a:off x="6415088" y="2327275"/>
                <a:ext cx="1000125" cy="57150"/>
              </a:xfrm>
              <a:custGeom>
                <a:avLst/>
                <a:gdLst>
                  <a:gd name="T0" fmla="*/ 2147483647 w 630"/>
                  <a:gd name="T1" fmla="*/ 2147483647 h 36"/>
                  <a:gd name="T2" fmla="*/ 2147483647 w 630"/>
                  <a:gd name="T3" fmla="*/ 0 h 36"/>
                  <a:gd name="T4" fmla="*/ 0 w 630"/>
                  <a:gd name="T5" fmla="*/ 0 h 36"/>
                  <a:gd name="T6" fmla="*/ 0 w 630"/>
                  <a:gd name="T7" fmla="*/ 2147483647 h 36"/>
                  <a:gd name="T8" fmla="*/ 2147483647 w 630"/>
                  <a:gd name="T9" fmla="*/ 2147483647 h 36"/>
                  <a:gd name="T10" fmla="*/ 2147483647 w 630"/>
                  <a:gd name="T11" fmla="*/ 2147483647 h 36"/>
                  <a:gd name="T12" fmla="*/ 2147483647 w 630"/>
                  <a:gd name="T13" fmla="*/ 2147483647 h 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30" h="36">
                    <a:moveTo>
                      <a:pt x="630" y="36"/>
                    </a:moveTo>
                    <a:lnTo>
                      <a:pt x="630" y="0"/>
                    </a:lnTo>
                    <a:lnTo>
                      <a:pt x="0" y="0"/>
                    </a:lnTo>
                    <a:lnTo>
                      <a:pt x="0" y="36"/>
                    </a:lnTo>
                    <a:lnTo>
                      <a:pt x="239" y="36"/>
                    </a:lnTo>
                    <a:lnTo>
                      <a:pt x="391" y="36"/>
                    </a:lnTo>
                    <a:lnTo>
                      <a:pt x="630" y="36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2" name="Freeform 11"/>
              <p:cNvSpPr>
                <a:spLocks noEditPoints="1"/>
              </p:cNvSpPr>
              <p:nvPr/>
            </p:nvSpPr>
            <p:spPr bwMode="auto">
              <a:xfrm>
                <a:off x="6569075" y="1774825"/>
                <a:ext cx="688975" cy="396875"/>
              </a:xfrm>
              <a:custGeom>
                <a:avLst/>
                <a:gdLst>
                  <a:gd name="T0" fmla="*/ 2147483647 w 434"/>
                  <a:gd name="T1" fmla="*/ 2147483647 h 250"/>
                  <a:gd name="T2" fmla="*/ 2147483647 w 434"/>
                  <a:gd name="T3" fmla="*/ 2147483647 h 250"/>
                  <a:gd name="T4" fmla="*/ 2147483647 w 434"/>
                  <a:gd name="T5" fmla="*/ 2147483647 h 250"/>
                  <a:gd name="T6" fmla="*/ 2147483647 w 434"/>
                  <a:gd name="T7" fmla="*/ 2147483647 h 250"/>
                  <a:gd name="T8" fmla="*/ 0 w 434"/>
                  <a:gd name="T9" fmla="*/ 2147483647 h 250"/>
                  <a:gd name="T10" fmla="*/ 2147483647 w 434"/>
                  <a:gd name="T11" fmla="*/ 2147483647 h 250"/>
                  <a:gd name="T12" fmla="*/ 2147483647 w 434"/>
                  <a:gd name="T13" fmla="*/ 0 h 250"/>
                  <a:gd name="T14" fmla="*/ 0 w 434"/>
                  <a:gd name="T15" fmla="*/ 0 h 250"/>
                  <a:gd name="T16" fmla="*/ 0 w 434"/>
                  <a:gd name="T17" fmla="*/ 2147483647 h 25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34" h="250">
                    <a:moveTo>
                      <a:pt x="187" y="69"/>
                    </a:moveTo>
                    <a:lnTo>
                      <a:pt x="280" y="121"/>
                    </a:lnTo>
                    <a:lnTo>
                      <a:pt x="187" y="176"/>
                    </a:lnTo>
                    <a:lnTo>
                      <a:pt x="187" y="69"/>
                    </a:lnTo>
                    <a:close/>
                    <a:moveTo>
                      <a:pt x="0" y="250"/>
                    </a:moveTo>
                    <a:lnTo>
                      <a:pt x="434" y="250"/>
                    </a:lnTo>
                    <a:lnTo>
                      <a:pt x="434" y="0"/>
                    </a:lnTo>
                    <a:lnTo>
                      <a:pt x="0" y="0"/>
                    </a:lnTo>
                    <a:lnTo>
                      <a:pt x="0" y="25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3" name="Freeform 12"/>
              <p:cNvSpPr>
                <a:spLocks noEditPoints="1"/>
              </p:cNvSpPr>
              <p:nvPr/>
            </p:nvSpPr>
            <p:spPr bwMode="auto">
              <a:xfrm>
                <a:off x="6569075" y="1676400"/>
                <a:ext cx="688975" cy="79375"/>
              </a:xfrm>
              <a:custGeom>
                <a:avLst/>
                <a:gdLst>
                  <a:gd name="T0" fmla="*/ 2147483647 w 183"/>
                  <a:gd name="T1" fmla="*/ 2147483647 h 21"/>
                  <a:gd name="T2" fmla="*/ 2147483647 w 183"/>
                  <a:gd name="T3" fmla="*/ 2147483647 h 21"/>
                  <a:gd name="T4" fmla="*/ 2147483647 w 183"/>
                  <a:gd name="T5" fmla="*/ 2147483647 h 21"/>
                  <a:gd name="T6" fmla="*/ 2147483647 w 183"/>
                  <a:gd name="T7" fmla="*/ 2147483647 h 21"/>
                  <a:gd name="T8" fmla="*/ 2147483647 w 183"/>
                  <a:gd name="T9" fmla="*/ 2147483647 h 21"/>
                  <a:gd name="T10" fmla="*/ 2147483647 w 183"/>
                  <a:gd name="T11" fmla="*/ 2147483647 h 21"/>
                  <a:gd name="T12" fmla="*/ 2147483647 w 183"/>
                  <a:gd name="T13" fmla="*/ 2147483647 h 21"/>
                  <a:gd name="T14" fmla="*/ 2147483647 w 183"/>
                  <a:gd name="T15" fmla="*/ 2147483647 h 21"/>
                  <a:gd name="T16" fmla="*/ 2147483647 w 183"/>
                  <a:gd name="T17" fmla="*/ 2147483647 h 21"/>
                  <a:gd name="T18" fmla="*/ 2147483647 w 183"/>
                  <a:gd name="T19" fmla="*/ 2147483647 h 21"/>
                  <a:gd name="T20" fmla="*/ 2147483647 w 183"/>
                  <a:gd name="T21" fmla="*/ 2147483647 h 21"/>
                  <a:gd name="T22" fmla="*/ 2147483647 w 183"/>
                  <a:gd name="T23" fmla="*/ 2147483647 h 21"/>
                  <a:gd name="T24" fmla="*/ 2147483647 w 183"/>
                  <a:gd name="T25" fmla="*/ 2147483647 h 21"/>
                  <a:gd name="T26" fmla="*/ 2147483647 w 183"/>
                  <a:gd name="T27" fmla="*/ 2147483647 h 21"/>
                  <a:gd name="T28" fmla="*/ 2147483647 w 183"/>
                  <a:gd name="T29" fmla="*/ 2147483647 h 21"/>
                  <a:gd name="T30" fmla="*/ 0 w 183"/>
                  <a:gd name="T31" fmla="*/ 2147483647 h 21"/>
                  <a:gd name="T32" fmla="*/ 2147483647 w 183"/>
                  <a:gd name="T33" fmla="*/ 2147483647 h 21"/>
                  <a:gd name="T34" fmla="*/ 2147483647 w 183"/>
                  <a:gd name="T35" fmla="*/ 0 h 21"/>
                  <a:gd name="T36" fmla="*/ 0 w 183"/>
                  <a:gd name="T37" fmla="*/ 0 h 21"/>
                  <a:gd name="T38" fmla="*/ 0 w 183"/>
                  <a:gd name="T39" fmla="*/ 2147483647 h 2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83" h="21">
                    <a:moveTo>
                      <a:pt x="172" y="16"/>
                    </a:moveTo>
                    <a:cubicBezTo>
                      <a:pt x="169" y="16"/>
                      <a:pt x="167" y="13"/>
                      <a:pt x="167" y="11"/>
                    </a:cubicBezTo>
                    <a:cubicBezTo>
                      <a:pt x="167" y="8"/>
                      <a:pt x="169" y="6"/>
                      <a:pt x="172" y="6"/>
                    </a:cubicBezTo>
                    <a:cubicBezTo>
                      <a:pt x="175" y="6"/>
                      <a:pt x="177" y="8"/>
                      <a:pt x="177" y="11"/>
                    </a:cubicBezTo>
                    <a:cubicBezTo>
                      <a:pt x="177" y="13"/>
                      <a:pt x="175" y="16"/>
                      <a:pt x="172" y="16"/>
                    </a:cubicBezTo>
                    <a:moveTo>
                      <a:pt x="157" y="16"/>
                    </a:moveTo>
                    <a:cubicBezTo>
                      <a:pt x="154" y="16"/>
                      <a:pt x="152" y="13"/>
                      <a:pt x="152" y="11"/>
                    </a:cubicBezTo>
                    <a:cubicBezTo>
                      <a:pt x="152" y="8"/>
                      <a:pt x="154" y="6"/>
                      <a:pt x="157" y="6"/>
                    </a:cubicBezTo>
                    <a:cubicBezTo>
                      <a:pt x="160" y="6"/>
                      <a:pt x="162" y="8"/>
                      <a:pt x="162" y="11"/>
                    </a:cubicBezTo>
                    <a:cubicBezTo>
                      <a:pt x="162" y="13"/>
                      <a:pt x="160" y="16"/>
                      <a:pt x="157" y="16"/>
                    </a:cubicBezTo>
                    <a:moveTo>
                      <a:pt x="10" y="16"/>
                    </a:moveTo>
                    <a:cubicBezTo>
                      <a:pt x="8" y="16"/>
                      <a:pt x="5" y="13"/>
                      <a:pt x="5" y="11"/>
                    </a:cubicBezTo>
                    <a:cubicBezTo>
                      <a:pt x="5" y="8"/>
                      <a:pt x="8" y="6"/>
                      <a:pt x="10" y="6"/>
                    </a:cubicBezTo>
                    <a:cubicBezTo>
                      <a:pt x="13" y="6"/>
                      <a:pt x="15" y="8"/>
                      <a:pt x="15" y="11"/>
                    </a:cubicBezTo>
                    <a:cubicBezTo>
                      <a:pt x="15" y="13"/>
                      <a:pt x="13" y="16"/>
                      <a:pt x="10" y="16"/>
                    </a:cubicBezTo>
                    <a:moveTo>
                      <a:pt x="0" y="21"/>
                    </a:moveTo>
                    <a:cubicBezTo>
                      <a:pt x="183" y="21"/>
                      <a:pt x="183" y="21"/>
                      <a:pt x="183" y="21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</p:grpSp>
      </p:grpSp>
      <p:sp>
        <p:nvSpPr>
          <p:cNvPr id="41" name="직사각형 40"/>
          <p:cNvSpPr/>
          <p:nvPr/>
        </p:nvSpPr>
        <p:spPr>
          <a:xfrm>
            <a:off x="5508104" y="3779748"/>
            <a:ext cx="19014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Think and talk</a:t>
            </a:r>
            <a:r>
              <a:rPr lang="en-GB" altLang="ko-KR" b="1" dirty="0" smtClean="0">
                <a:latin typeface="Univers LT Std 45 Light" pitchFamily="34" charset="0"/>
                <a:cs typeface="Tahoma" pitchFamily="34" charset="0"/>
              </a:rPr>
              <a:t>.</a:t>
            </a:r>
            <a:endParaRPr lang="ko-KR" altLang="en-US" b="1" dirty="0">
              <a:latin typeface="Univers LT Std 45 Light" pitchFamily="34" charset="0"/>
            </a:endParaRPr>
          </a:p>
        </p:txBody>
      </p:sp>
      <p:grpSp>
        <p:nvGrpSpPr>
          <p:cNvPr id="4" name="그룹 29"/>
          <p:cNvGrpSpPr/>
          <p:nvPr/>
        </p:nvGrpSpPr>
        <p:grpSpPr>
          <a:xfrm>
            <a:off x="4860032" y="3655814"/>
            <a:ext cx="563774" cy="565274"/>
            <a:chOff x="4951408" y="3943846"/>
            <a:chExt cx="563774" cy="565274"/>
          </a:xfrm>
        </p:grpSpPr>
        <p:sp>
          <p:nvSpPr>
            <p:cNvPr id="40" name="타원 39"/>
            <p:cNvSpPr/>
            <p:nvPr/>
          </p:nvSpPr>
          <p:spPr>
            <a:xfrm>
              <a:off x="4951408" y="3943846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55" name="그림 54" descr="제목 없음-1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951408" y="3972099"/>
              <a:ext cx="523072" cy="537021"/>
            </a:xfrm>
            <a:prstGeom prst="rect">
              <a:avLst/>
            </a:prstGeom>
          </p:spPr>
        </p:pic>
      </p:grpSp>
      <p:sp>
        <p:nvSpPr>
          <p:cNvPr id="59" name="직사각형 58"/>
          <p:cNvSpPr/>
          <p:nvPr/>
        </p:nvSpPr>
        <p:spPr>
          <a:xfrm>
            <a:off x="4932040" y="4437112"/>
            <a:ext cx="36004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What do you think of this experiment?</a:t>
            </a:r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schemeClr val="bg1">
                  <a:lumMod val="65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schemeClr val="bg1">
                  <a:lumMod val="65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sz="16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Why do you think red cabbage is used for the experiment?</a:t>
            </a:r>
          </a:p>
        </p:txBody>
      </p:sp>
      <p:pic>
        <p:nvPicPr>
          <p:cNvPr id="32" name="그림 31" descr="Cap 2016-07-09 15-50-08-658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42144" y="1170066"/>
            <a:ext cx="3960000" cy="5151954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1" y="4437112"/>
            <a:ext cx="4860032" cy="492443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It is so amazing, and I’d like to try doing it at home with my family.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0" y="5296852"/>
            <a:ext cx="4860032" cy="492443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There must be a certain component in red cabbage which changes the colors of other solutions.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모서리가 둥근 직사각형 64"/>
          <p:cNvSpPr/>
          <p:nvPr/>
        </p:nvSpPr>
        <p:spPr>
          <a:xfrm>
            <a:off x="1475656" y="1052736"/>
            <a:ext cx="6192688" cy="504056"/>
          </a:xfrm>
          <a:prstGeom prst="roundRect">
            <a:avLst/>
          </a:prstGeom>
          <a:solidFill>
            <a:srgbClr val="0070C0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2195736" y="5733256"/>
            <a:ext cx="2448272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▶</a:t>
            </a:r>
            <a:r>
              <a:rPr lang="en-US" altLang="ko-KR" sz="1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The pH scale and </a:t>
            </a:r>
            <a:b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 universal indicator</a:t>
            </a:r>
          </a:p>
        </p:txBody>
      </p:sp>
      <p:sp>
        <p:nvSpPr>
          <p:cNvPr id="17" name="모서리가 둥근 직사각형 16"/>
          <p:cNvSpPr/>
          <p:nvPr/>
        </p:nvSpPr>
        <p:spPr>
          <a:xfrm>
            <a:off x="467544" y="3296954"/>
            <a:ext cx="3816424" cy="1788230"/>
          </a:xfrm>
          <a:prstGeom prst="roundRect">
            <a:avLst>
              <a:gd name="adj" fmla="val 9683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 smtClean="0">
                <a:solidFill>
                  <a:schemeClr val="tx1"/>
                </a:solidFill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 smtClean="0">
                <a:solidFill>
                  <a:schemeClr val="tx1"/>
                </a:solidFill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 smtClean="0">
              <a:solidFill>
                <a:schemeClr val="tx1"/>
              </a:solidFill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418741" y="5219675"/>
            <a:ext cx="1714512" cy="1152128"/>
          </a:xfrm>
          <a:prstGeom prst="roundRect">
            <a:avLst>
              <a:gd name="adj" fmla="val 9048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 smtClean="0">
                <a:solidFill>
                  <a:schemeClr val="tx1"/>
                </a:solidFill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 smtClean="0">
                <a:solidFill>
                  <a:schemeClr val="tx1"/>
                </a:solidFill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 smtClean="0">
              <a:solidFill>
                <a:schemeClr val="tx1"/>
              </a:solidFill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635896" y="6505599"/>
            <a:ext cx="55081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4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Unit 11 </a:t>
            </a:r>
            <a:r>
              <a:rPr lang="en-US" altLang="ko-KR" sz="14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 Cabbage pH Test</a:t>
            </a:r>
          </a:p>
        </p:txBody>
      </p:sp>
      <p:sp>
        <p:nvSpPr>
          <p:cNvPr id="25" name="직사각형 24"/>
          <p:cNvSpPr/>
          <p:nvPr/>
        </p:nvSpPr>
        <p:spPr>
          <a:xfrm>
            <a:off x="1475656" y="1089321"/>
            <a:ext cx="619268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2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Indicators and the pH scale</a:t>
            </a:r>
          </a:p>
        </p:txBody>
      </p:sp>
      <p:sp>
        <p:nvSpPr>
          <p:cNvPr id="39" name="순서도: 처리 38"/>
          <p:cNvSpPr/>
          <p:nvPr/>
        </p:nvSpPr>
        <p:spPr>
          <a:xfrm>
            <a:off x="467544" y="2420888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0" name="직사각형 39"/>
          <p:cNvSpPr/>
          <p:nvPr/>
        </p:nvSpPr>
        <p:spPr>
          <a:xfrm>
            <a:off x="1115616" y="1772816"/>
            <a:ext cx="20938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Read the article.</a:t>
            </a:r>
            <a:endParaRPr lang="ko-KR" altLang="en-US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41" name="직사각형 40"/>
          <p:cNvSpPr/>
          <p:nvPr/>
        </p:nvSpPr>
        <p:spPr>
          <a:xfrm>
            <a:off x="539552" y="2395130"/>
            <a:ext cx="36724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  <a:hlinkClick r:id="rId4"/>
              </a:rPr>
              <a:t>http://www.bbc.co.uk/bitesize/ks3/science/chemical_material_behaviour/acids_bases_metals/revision/4/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</p:txBody>
      </p:sp>
      <p:sp>
        <p:nvSpPr>
          <p:cNvPr id="50" name="순서도: 처리 49"/>
          <p:cNvSpPr/>
          <p:nvPr/>
        </p:nvSpPr>
        <p:spPr>
          <a:xfrm>
            <a:off x="4860032" y="2420888"/>
            <a:ext cx="3816424" cy="388843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1" name="직사각형 50"/>
          <p:cNvSpPr/>
          <p:nvPr/>
        </p:nvSpPr>
        <p:spPr>
          <a:xfrm>
            <a:off x="5527273" y="1628800"/>
            <a:ext cx="31491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/>
            <a:r>
              <a:rPr lang="en-US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Say T (True) or F (False) </a:t>
            </a:r>
          </a:p>
          <a:p>
            <a:pPr marL="342900" indent="-342900" algn="just"/>
            <a:r>
              <a:rPr lang="en-US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according to the article.</a:t>
            </a:r>
          </a:p>
        </p:txBody>
      </p:sp>
      <p:grpSp>
        <p:nvGrpSpPr>
          <p:cNvPr id="26" name="그룹 25"/>
          <p:cNvGrpSpPr/>
          <p:nvPr/>
        </p:nvGrpSpPr>
        <p:grpSpPr>
          <a:xfrm>
            <a:off x="4860032" y="1711598"/>
            <a:ext cx="563774" cy="565274"/>
            <a:chOff x="4860032" y="1999630"/>
            <a:chExt cx="563774" cy="565274"/>
          </a:xfrm>
        </p:grpSpPr>
        <p:sp>
          <p:nvSpPr>
            <p:cNvPr id="52" name="타원 51"/>
            <p:cNvSpPr/>
            <p:nvPr/>
          </p:nvSpPr>
          <p:spPr>
            <a:xfrm>
              <a:off x="4860032" y="1999630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53" name="그림 52" descr="제목 없음-1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860032" y="2027883"/>
              <a:ext cx="523072" cy="537021"/>
            </a:xfrm>
            <a:prstGeom prst="rect">
              <a:avLst/>
            </a:prstGeom>
          </p:spPr>
        </p:pic>
      </p:grpSp>
      <p:sp>
        <p:nvSpPr>
          <p:cNvPr id="54" name="직사각형 53"/>
          <p:cNvSpPr/>
          <p:nvPr/>
        </p:nvSpPr>
        <p:spPr>
          <a:xfrm>
            <a:off x="4932040" y="2492896"/>
            <a:ext cx="36004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Pure water is neither acidic nor alkaline.</a:t>
            </a:r>
          </a:p>
          <a:p>
            <a:pPr marL="342900" indent="-342900"/>
            <a:endParaRPr lang="en-US" altLang="ko-KR" sz="8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Red cabbage juice changes its color when acidic or alkaline solutions are added.</a:t>
            </a:r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3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Litmus paper turns red in alkaline solutions.</a:t>
            </a:r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4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You can tell exactly how acidic or alkaline a solution is with litmus paper. </a:t>
            </a:r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5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Pure water is pH 0 exactly.</a:t>
            </a:r>
          </a:p>
        </p:txBody>
      </p:sp>
      <p:grpSp>
        <p:nvGrpSpPr>
          <p:cNvPr id="23" name="그룹 22"/>
          <p:cNvGrpSpPr/>
          <p:nvPr/>
        </p:nvGrpSpPr>
        <p:grpSpPr>
          <a:xfrm>
            <a:off x="467544" y="1700808"/>
            <a:ext cx="563774" cy="563774"/>
            <a:chOff x="467544" y="1988840"/>
            <a:chExt cx="563774" cy="563774"/>
          </a:xfrm>
        </p:grpSpPr>
        <p:sp>
          <p:nvSpPr>
            <p:cNvPr id="38" name="타원 37"/>
            <p:cNvSpPr/>
            <p:nvPr/>
          </p:nvSpPr>
          <p:spPr>
            <a:xfrm>
              <a:off x="467544" y="1988840"/>
              <a:ext cx="563774" cy="56377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60" name="그림 59" descr="제목 없음-2.pn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04884" y="2019659"/>
              <a:ext cx="489094" cy="502136"/>
            </a:xfrm>
            <a:prstGeom prst="rect">
              <a:avLst/>
            </a:prstGeom>
          </p:spPr>
        </p:pic>
      </p:grpSp>
      <p:pic>
        <p:nvPicPr>
          <p:cNvPr id="36" name="Picture 2" descr="C:\Users\PARK\Desktop\이퓨처\B3\B3_Pictures\Unit 11\shutterstock_438462148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5349" y="5257775"/>
            <a:ext cx="1620000" cy="1059422"/>
          </a:xfrm>
          <a:prstGeom prst="rect">
            <a:avLst/>
          </a:prstGeom>
          <a:noFill/>
        </p:spPr>
      </p:pic>
      <p:pic>
        <p:nvPicPr>
          <p:cNvPr id="37" name="Picture 3" descr="C:\Users\PARK\Desktop\이퓨처\B3\B3_Pictures\Unit 11\shutterstock_206742187.eps"/>
          <p:cNvPicPr>
            <a:picLocks noChangeAspect="1" noChangeArrowheads="1"/>
          </p:cNvPicPr>
          <p:nvPr/>
        </p:nvPicPr>
        <p:blipFill>
          <a:blip r:embed="rId8" cstate="print"/>
          <a:srcRect t="20972" b="39310"/>
          <a:stretch>
            <a:fillRect/>
          </a:stretch>
        </p:blipFill>
        <p:spPr bwMode="auto">
          <a:xfrm>
            <a:off x="525751" y="3347467"/>
            <a:ext cx="3686209" cy="1656184"/>
          </a:xfrm>
          <a:prstGeom prst="rect">
            <a:avLst/>
          </a:prstGeom>
          <a:noFill/>
        </p:spPr>
      </p:pic>
      <p:sp>
        <p:nvSpPr>
          <p:cNvPr id="24" name="TextBox 23"/>
          <p:cNvSpPr txBox="1"/>
          <p:nvPr/>
        </p:nvSpPr>
        <p:spPr>
          <a:xfrm>
            <a:off x="6084168" y="2780928"/>
            <a:ext cx="75659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T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164288" y="3645024"/>
            <a:ext cx="75659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T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228184" y="4293096"/>
            <a:ext cx="75659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F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940152" y="5229200"/>
            <a:ext cx="75659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F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740352" y="5661248"/>
            <a:ext cx="8286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F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7" grpId="0"/>
      <p:bldP spid="28" grpId="0"/>
      <p:bldP spid="29" grpId="0"/>
      <p:bldP spid="30" grpId="0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1894</TotalTime>
  <Words>175</Words>
  <Application>Microsoft Office PowerPoint</Application>
  <PresentationFormat>화면 슬라이드 쇼(4:3)</PresentationFormat>
  <Paragraphs>35</Paragraphs>
  <Slides>2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Office 테마</vt:lpstr>
      <vt:lpstr>슬라이드 1</vt:lpstr>
      <vt:lpstr>슬라이드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Grace</dc:creator>
  <cp:lastModifiedBy>PHS</cp:lastModifiedBy>
  <cp:revision>251</cp:revision>
  <dcterms:created xsi:type="dcterms:W3CDTF">2016-06-23T01:52:14Z</dcterms:created>
  <dcterms:modified xsi:type="dcterms:W3CDTF">2016-09-21T04:49:44Z</dcterms:modified>
</cp:coreProperties>
</file>