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4"/>
  </p:notesMasterIdLst>
  <p:sldIdLst>
    <p:sldId id="262" r:id="rId2"/>
    <p:sldId id="261" r:id="rId3"/>
  </p:sldIdLst>
  <p:sldSz cx="9144000" cy="6858000" type="screen4x3"/>
  <p:notesSz cx="6864350" cy="9996488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PHS" initials="PHS" lastIdx="1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DE4CE"/>
    <a:srgbClr val="FFFFCC"/>
    <a:srgbClr val="B81908"/>
    <a:srgbClr val="990033"/>
    <a:srgbClr val="FFCC6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4015" autoAdjust="0"/>
    <p:restoredTop sz="85031" autoAdjust="0"/>
  </p:normalViewPr>
  <p:slideViewPr>
    <p:cSldViewPr>
      <p:cViewPr>
        <p:scale>
          <a:sx n="75" d="100"/>
          <a:sy n="75" d="100"/>
        </p:scale>
        <p:origin x="-2298" y="-30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9" d="100"/>
          <a:sy n="59" d="100"/>
        </p:scale>
        <p:origin x="-3384" y="-78"/>
      </p:cViewPr>
      <p:guideLst>
        <p:guide orient="horz" pos="3148"/>
        <p:guide pos="2162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4975" cy="5000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 dirty="0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7788" y="0"/>
            <a:ext cx="2974975" cy="5000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5903BCD-E015-482C-BA8F-750354A9C670}" type="datetimeFigureOut">
              <a:rPr lang="ko-KR" altLang="en-US" smtClean="0"/>
              <a:pPr/>
              <a:t>2016-09-19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933450" y="749300"/>
            <a:ext cx="4997450" cy="37496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748213"/>
            <a:ext cx="5492750" cy="44989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9494838"/>
            <a:ext cx="2974975" cy="50006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7788" y="9494838"/>
            <a:ext cx="2974975" cy="50006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782CBFE-5AE9-4F21-B730-A360EF6775CE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altLang="ko-KR" sz="1100" baseline="0" dirty="0" smtClean="0">
              <a:latin typeface="맑은 고딕"/>
              <a:ea typeface="맑은 고딕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82CBFE-5AE9-4F21-B730-A360EF6775CE}" type="slidenum">
              <a:rPr lang="ko-KR" altLang="en-US" smtClean="0"/>
              <a:pPr/>
              <a:t>1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altLang="ko-KR" baseline="0" dirty="0" smtClean="0">
              <a:latin typeface="맑은 고딕"/>
              <a:ea typeface="맑은 고딕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82CBFE-5AE9-4F21-B730-A360EF6775CE}" type="slidenum">
              <a:rPr lang="ko-KR" altLang="en-US" smtClean="0"/>
              <a:pPr/>
              <a:t>2</a:t>
            </a:fld>
            <a:endParaRPr lang="ko-KR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/>
              <a:pPr/>
              <a:t>2016-09-19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/>
              <a:pPr/>
              <a:t>2016-09-19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/>
              <a:pPr/>
              <a:t>2016-09-19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/>
              <a:pPr/>
              <a:t>2016-09-19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/>
              <a:pPr/>
              <a:t>2016-09-19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/>
              <a:pPr/>
              <a:t>2016-09-19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/>
              <a:pPr/>
              <a:t>2016-09-19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/>
              <a:pPr/>
              <a:t>2016-09-19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/>
              <a:pPr/>
              <a:t>2016-09-19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/>
              <a:pPr/>
              <a:t>2016-09-19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/>
              <a:pPr/>
              <a:t>2016-09-19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08FA33-53C4-40D5-B275-1AC54954525A}" type="datetimeFigureOut">
              <a:rPr lang="ko-KR" altLang="en-US" smtClean="0"/>
              <a:pPr/>
              <a:t>2016-09-19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7C2F5C-C8B2-40D0-B539-1BE3D73ACBA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hyperlink" Target="https://www.youtube.com/watch?v=yKgT-jRhkkM" TargetMode="External"/><Relationship Id="rId4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wmf"/><Relationship Id="rId3" Type="http://schemas.openxmlformats.org/officeDocument/2006/relationships/image" Target="../media/image4.jpeg"/><Relationship Id="rId7" Type="http://schemas.openxmlformats.org/officeDocument/2006/relationships/image" Target="../media/image6.w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image" Target="../media/image5.png"/><Relationship Id="rId4" Type="http://schemas.openxmlformats.org/officeDocument/2006/relationships/hyperlink" Target="http://www.ducksters.com/geography/country.php?country=Nauru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그림 32" descr="Cap 2016-07-09 15-46-47-775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47788" y="1163933"/>
            <a:ext cx="3960000" cy="5151954"/>
          </a:xfrm>
          <a:prstGeom prst="rect">
            <a:avLst/>
          </a:prstGeom>
        </p:spPr>
      </p:pic>
      <p:sp>
        <p:nvSpPr>
          <p:cNvPr id="28" name="모서리가 둥근 직사각형 27"/>
          <p:cNvSpPr/>
          <p:nvPr/>
        </p:nvSpPr>
        <p:spPr>
          <a:xfrm>
            <a:off x="4840664" y="1052736"/>
            <a:ext cx="3816424" cy="792088"/>
          </a:xfrm>
          <a:prstGeom prst="roundRect">
            <a:avLst/>
          </a:prstGeom>
          <a:solidFill>
            <a:srgbClr val="C00000">
              <a:alpha val="7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1" name="순서도: 처리 60"/>
          <p:cNvSpPr/>
          <p:nvPr/>
        </p:nvSpPr>
        <p:spPr>
          <a:xfrm>
            <a:off x="4860032" y="4365104"/>
            <a:ext cx="3816424" cy="1728192"/>
          </a:xfrm>
          <a:prstGeom prst="flowChartProcess">
            <a:avLst/>
          </a:prstGeom>
          <a:solidFill>
            <a:schemeClr val="accent6">
              <a:lumMod val="20000"/>
              <a:lumOff val="80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2" name="직사각형 21"/>
          <p:cNvSpPr/>
          <p:nvPr/>
        </p:nvSpPr>
        <p:spPr>
          <a:xfrm>
            <a:off x="5508104" y="2060848"/>
            <a:ext cx="261481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ko-KR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Watch the video clip.</a:t>
            </a:r>
            <a:endParaRPr lang="ko-KR" altLang="en-US" b="1" dirty="0">
              <a:latin typeface="Tahoma" pitchFamily="34" charset="0"/>
              <a:cs typeface="Tahoma" pitchFamily="34" charset="0"/>
            </a:endParaRPr>
          </a:p>
        </p:txBody>
      </p:sp>
      <p:sp>
        <p:nvSpPr>
          <p:cNvPr id="26" name="순서도: 처리 25"/>
          <p:cNvSpPr/>
          <p:nvPr/>
        </p:nvSpPr>
        <p:spPr>
          <a:xfrm>
            <a:off x="4860032" y="2708920"/>
            <a:ext cx="3816424" cy="792088"/>
          </a:xfrm>
          <a:prstGeom prst="flowChartProcess">
            <a:avLst/>
          </a:prstGeom>
          <a:solidFill>
            <a:schemeClr val="bg1">
              <a:lumMod val="95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3" name="직사각형 22"/>
          <p:cNvSpPr/>
          <p:nvPr/>
        </p:nvSpPr>
        <p:spPr>
          <a:xfrm>
            <a:off x="4932040" y="2782669"/>
            <a:ext cx="367240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  <a:hlinkClick r:id="rId5"/>
              </a:rPr>
              <a:t>https://www.youtube.com/watch?v=yKgT-jRhkkM</a:t>
            </a:r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endParaRPr lang="ko-KR" altLang="en-US" sz="1600" dirty="0">
              <a:latin typeface="Tahoma" pitchFamily="34" charset="0"/>
              <a:cs typeface="Tahoma" pitchFamily="34" charset="0"/>
            </a:endParaRPr>
          </a:p>
        </p:txBody>
      </p:sp>
      <p:sp>
        <p:nvSpPr>
          <p:cNvPr id="25" name="직사각형 24"/>
          <p:cNvSpPr/>
          <p:nvPr/>
        </p:nvSpPr>
        <p:spPr>
          <a:xfrm>
            <a:off x="5264733" y="1228690"/>
            <a:ext cx="294503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ko-KR" sz="2000" b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10 Facts about Nauru</a:t>
            </a:r>
          </a:p>
        </p:txBody>
      </p:sp>
      <p:grpSp>
        <p:nvGrpSpPr>
          <p:cNvPr id="2" name="그룹 28"/>
          <p:cNvGrpSpPr/>
          <p:nvPr/>
        </p:nvGrpSpPr>
        <p:grpSpPr>
          <a:xfrm>
            <a:off x="4860032" y="1988840"/>
            <a:ext cx="563774" cy="563774"/>
            <a:chOff x="4951408" y="2276872"/>
            <a:chExt cx="563774" cy="563774"/>
          </a:xfrm>
        </p:grpSpPr>
        <p:sp>
          <p:nvSpPr>
            <p:cNvPr id="39" name="타원 38"/>
            <p:cNvSpPr/>
            <p:nvPr/>
          </p:nvSpPr>
          <p:spPr>
            <a:xfrm>
              <a:off x="4951408" y="2276872"/>
              <a:ext cx="563774" cy="563774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3" name="그룹 8240"/>
            <p:cNvGrpSpPr>
              <a:grpSpLocks/>
            </p:cNvGrpSpPr>
            <p:nvPr/>
          </p:nvGrpSpPr>
          <p:grpSpPr bwMode="auto">
            <a:xfrm>
              <a:off x="5023416" y="2382613"/>
              <a:ext cx="406834" cy="326307"/>
              <a:chOff x="6238875" y="1414463"/>
              <a:chExt cx="1352550" cy="1082674"/>
            </a:xfrm>
          </p:grpSpPr>
          <p:sp>
            <p:nvSpPr>
              <p:cNvPr id="47" name="Freeform 6"/>
              <p:cNvSpPr>
                <a:spLocks/>
              </p:cNvSpPr>
              <p:nvPr/>
            </p:nvSpPr>
            <p:spPr bwMode="auto">
              <a:xfrm>
                <a:off x="6340475" y="1414463"/>
                <a:ext cx="1146175" cy="912812"/>
              </a:xfrm>
              <a:custGeom>
                <a:avLst/>
                <a:gdLst>
                  <a:gd name="T0" fmla="*/ 2147483647 w 305"/>
                  <a:gd name="T1" fmla="*/ 0 h 241"/>
                  <a:gd name="T2" fmla="*/ 2147483647 w 305"/>
                  <a:gd name="T3" fmla="*/ 0 h 241"/>
                  <a:gd name="T4" fmla="*/ 0 w 305"/>
                  <a:gd name="T5" fmla="*/ 2147483647 h 241"/>
                  <a:gd name="T6" fmla="*/ 0 w 305"/>
                  <a:gd name="T7" fmla="*/ 2147483647 h 241"/>
                  <a:gd name="T8" fmla="*/ 2147483647 w 305"/>
                  <a:gd name="T9" fmla="*/ 2147483647 h 241"/>
                  <a:gd name="T10" fmla="*/ 2147483647 w 305"/>
                  <a:gd name="T11" fmla="*/ 2147483647 h 241"/>
                  <a:gd name="T12" fmla="*/ 2147483647 w 305"/>
                  <a:gd name="T13" fmla="*/ 2147483647 h 241"/>
                  <a:gd name="T14" fmla="*/ 2147483647 w 305"/>
                  <a:gd name="T15" fmla="*/ 2147483647 h 241"/>
                  <a:gd name="T16" fmla="*/ 2147483647 w 305"/>
                  <a:gd name="T17" fmla="*/ 2147483647 h 241"/>
                  <a:gd name="T18" fmla="*/ 2147483647 w 305"/>
                  <a:gd name="T19" fmla="*/ 2147483647 h 241"/>
                  <a:gd name="T20" fmla="*/ 2147483647 w 305"/>
                  <a:gd name="T21" fmla="*/ 0 h 241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305" h="241">
                    <a:moveTo>
                      <a:pt x="295" y="0"/>
                    </a:moveTo>
                    <a:cubicBezTo>
                      <a:pt x="10" y="0"/>
                      <a:pt x="10" y="0"/>
                      <a:pt x="10" y="0"/>
                    </a:cubicBezTo>
                    <a:cubicBezTo>
                      <a:pt x="5" y="0"/>
                      <a:pt x="0" y="5"/>
                      <a:pt x="0" y="10"/>
                    </a:cubicBezTo>
                    <a:cubicBezTo>
                      <a:pt x="0" y="241"/>
                      <a:pt x="0" y="241"/>
                      <a:pt x="0" y="241"/>
                    </a:cubicBezTo>
                    <a:cubicBezTo>
                      <a:pt x="20" y="241"/>
                      <a:pt x="20" y="241"/>
                      <a:pt x="20" y="241"/>
                    </a:cubicBezTo>
                    <a:cubicBezTo>
                      <a:pt x="20" y="20"/>
                      <a:pt x="20" y="20"/>
                      <a:pt x="20" y="20"/>
                    </a:cubicBezTo>
                    <a:cubicBezTo>
                      <a:pt x="286" y="20"/>
                      <a:pt x="286" y="20"/>
                      <a:pt x="286" y="20"/>
                    </a:cubicBezTo>
                    <a:cubicBezTo>
                      <a:pt x="286" y="241"/>
                      <a:pt x="286" y="241"/>
                      <a:pt x="286" y="241"/>
                    </a:cubicBezTo>
                    <a:cubicBezTo>
                      <a:pt x="305" y="241"/>
                      <a:pt x="305" y="241"/>
                      <a:pt x="305" y="241"/>
                    </a:cubicBezTo>
                    <a:cubicBezTo>
                      <a:pt x="305" y="10"/>
                      <a:pt x="305" y="10"/>
                      <a:pt x="305" y="10"/>
                    </a:cubicBezTo>
                    <a:cubicBezTo>
                      <a:pt x="305" y="5"/>
                      <a:pt x="301" y="0"/>
                      <a:pt x="295" y="0"/>
                    </a:cubicBezTo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/>
              </a:p>
            </p:txBody>
          </p:sp>
          <p:sp>
            <p:nvSpPr>
              <p:cNvPr id="48" name="Freeform 7"/>
              <p:cNvSpPr>
                <a:spLocks/>
              </p:cNvSpPr>
              <p:nvPr/>
            </p:nvSpPr>
            <p:spPr bwMode="auto">
              <a:xfrm>
                <a:off x="6238875" y="2327275"/>
                <a:ext cx="1352550" cy="169862"/>
              </a:xfrm>
              <a:custGeom>
                <a:avLst/>
                <a:gdLst>
                  <a:gd name="T0" fmla="*/ 2147483647 w 360"/>
                  <a:gd name="T1" fmla="*/ 0 h 45"/>
                  <a:gd name="T2" fmla="*/ 2147483647 w 360"/>
                  <a:gd name="T3" fmla="*/ 2147483647 h 45"/>
                  <a:gd name="T4" fmla="*/ 2147483647 w 360"/>
                  <a:gd name="T5" fmla="*/ 2147483647 h 45"/>
                  <a:gd name="T6" fmla="*/ 2147483647 w 360"/>
                  <a:gd name="T7" fmla="*/ 2147483647 h 45"/>
                  <a:gd name="T8" fmla="*/ 2147483647 w 360"/>
                  <a:gd name="T9" fmla="*/ 2147483647 h 45"/>
                  <a:gd name="T10" fmla="*/ 2147483647 w 360"/>
                  <a:gd name="T11" fmla="*/ 2147483647 h 45"/>
                  <a:gd name="T12" fmla="*/ 2147483647 w 360"/>
                  <a:gd name="T13" fmla="*/ 2147483647 h 45"/>
                  <a:gd name="T14" fmla="*/ 2147483647 w 360"/>
                  <a:gd name="T15" fmla="*/ 2147483647 h 45"/>
                  <a:gd name="T16" fmla="*/ 2147483647 w 360"/>
                  <a:gd name="T17" fmla="*/ 2147483647 h 45"/>
                  <a:gd name="T18" fmla="*/ 2147483647 w 360"/>
                  <a:gd name="T19" fmla="*/ 0 h 45"/>
                  <a:gd name="T20" fmla="*/ 0 w 360"/>
                  <a:gd name="T21" fmla="*/ 0 h 45"/>
                  <a:gd name="T22" fmla="*/ 0 w 360"/>
                  <a:gd name="T23" fmla="*/ 2147483647 h 45"/>
                  <a:gd name="T24" fmla="*/ 2147483647 w 360"/>
                  <a:gd name="T25" fmla="*/ 2147483647 h 45"/>
                  <a:gd name="T26" fmla="*/ 2147483647 w 360"/>
                  <a:gd name="T27" fmla="*/ 2147483647 h 45"/>
                  <a:gd name="T28" fmla="*/ 2147483647 w 360"/>
                  <a:gd name="T29" fmla="*/ 2147483647 h 45"/>
                  <a:gd name="T30" fmla="*/ 2147483647 w 360"/>
                  <a:gd name="T31" fmla="*/ 0 h 45"/>
                  <a:gd name="T32" fmla="*/ 2147483647 w 360"/>
                  <a:gd name="T33" fmla="*/ 0 h 45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360" h="45">
                    <a:moveTo>
                      <a:pt x="332" y="0"/>
                    </a:moveTo>
                    <a:cubicBezTo>
                      <a:pt x="332" y="17"/>
                      <a:pt x="332" y="17"/>
                      <a:pt x="332" y="17"/>
                    </a:cubicBezTo>
                    <a:cubicBezTo>
                      <a:pt x="332" y="23"/>
                      <a:pt x="328" y="27"/>
                      <a:pt x="322" y="27"/>
                    </a:cubicBezTo>
                    <a:cubicBezTo>
                      <a:pt x="218" y="27"/>
                      <a:pt x="218" y="27"/>
                      <a:pt x="218" y="27"/>
                    </a:cubicBezTo>
                    <a:cubicBezTo>
                      <a:pt x="216" y="29"/>
                      <a:pt x="214" y="30"/>
                      <a:pt x="212" y="30"/>
                    </a:cubicBezTo>
                    <a:cubicBezTo>
                      <a:pt x="148" y="30"/>
                      <a:pt x="148" y="30"/>
                      <a:pt x="148" y="30"/>
                    </a:cubicBezTo>
                    <a:cubicBezTo>
                      <a:pt x="145" y="30"/>
                      <a:pt x="143" y="29"/>
                      <a:pt x="142" y="27"/>
                    </a:cubicBezTo>
                    <a:cubicBezTo>
                      <a:pt x="37" y="27"/>
                      <a:pt x="37" y="27"/>
                      <a:pt x="37" y="27"/>
                    </a:cubicBezTo>
                    <a:cubicBezTo>
                      <a:pt x="32" y="27"/>
                      <a:pt x="27" y="23"/>
                      <a:pt x="27" y="17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31"/>
                      <a:pt x="13" y="45"/>
                      <a:pt x="30" y="45"/>
                    </a:cubicBezTo>
                    <a:cubicBezTo>
                      <a:pt x="330" y="45"/>
                      <a:pt x="330" y="45"/>
                      <a:pt x="330" y="45"/>
                    </a:cubicBezTo>
                    <a:cubicBezTo>
                      <a:pt x="346" y="45"/>
                      <a:pt x="360" y="31"/>
                      <a:pt x="360" y="15"/>
                    </a:cubicBezTo>
                    <a:cubicBezTo>
                      <a:pt x="360" y="0"/>
                      <a:pt x="360" y="0"/>
                      <a:pt x="360" y="0"/>
                    </a:cubicBezTo>
                    <a:lnTo>
                      <a:pt x="332" y="0"/>
                    </a:lnTo>
                    <a:close/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/>
              </a:p>
            </p:txBody>
          </p:sp>
          <p:sp>
            <p:nvSpPr>
              <p:cNvPr id="49" name="Freeform 8"/>
              <p:cNvSpPr>
                <a:spLocks/>
              </p:cNvSpPr>
              <p:nvPr/>
            </p:nvSpPr>
            <p:spPr bwMode="auto">
              <a:xfrm>
                <a:off x="7035800" y="2327275"/>
                <a:ext cx="450850" cy="101600"/>
              </a:xfrm>
              <a:custGeom>
                <a:avLst/>
                <a:gdLst>
                  <a:gd name="T0" fmla="*/ 2147483647 w 120"/>
                  <a:gd name="T1" fmla="*/ 2147483647 h 27"/>
                  <a:gd name="T2" fmla="*/ 0 w 120"/>
                  <a:gd name="T3" fmla="*/ 2147483647 h 27"/>
                  <a:gd name="T4" fmla="*/ 2147483647 w 120"/>
                  <a:gd name="T5" fmla="*/ 2147483647 h 27"/>
                  <a:gd name="T6" fmla="*/ 2147483647 w 120"/>
                  <a:gd name="T7" fmla="*/ 2147483647 h 27"/>
                  <a:gd name="T8" fmla="*/ 2147483647 w 120"/>
                  <a:gd name="T9" fmla="*/ 2147483647 h 27"/>
                  <a:gd name="T10" fmla="*/ 2147483647 w 120"/>
                  <a:gd name="T11" fmla="*/ 2147483647 h 27"/>
                  <a:gd name="T12" fmla="*/ 2147483647 w 120"/>
                  <a:gd name="T13" fmla="*/ 0 h 27"/>
                  <a:gd name="T14" fmla="*/ 2147483647 w 120"/>
                  <a:gd name="T15" fmla="*/ 0 h 27"/>
                  <a:gd name="T16" fmla="*/ 2147483647 w 120"/>
                  <a:gd name="T17" fmla="*/ 2147483647 h 2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20" h="27">
                    <a:moveTo>
                      <a:pt x="101" y="15"/>
                    </a:moveTo>
                    <a:cubicBezTo>
                      <a:pt x="0" y="15"/>
                      <a:pt x="0" y="15"/>
                      <a:pt x="0" y="15"/>
                    </a:cubicBezTo>
                    <a:cubicBezTo>
                      <a:pt x="4" y="15"/>
                      <a:pt x="7" y="18"/>
                      <a:pt x="7" y="22"/>
                    </a:cubicBezTo>
                    <a:cubicBezTo>
                      <a:pt x="7" y="24"/>
                      <a:pt x="7" y="26"/>
                      <a:pt x="6" y="27"/>
                    </a:cubicBezTo>
                    <a:cubicBezTo>
                      <a:pt x="110" y="27"/>
                      <a:pt x="110" y="27"/>
                      <a:pt x="110" y="27"/>
                    </a:cubicBezTo>
                    <a:cubicBezTo>
                      <a:pt x="116" y="27"/>
                      <a:pt x="120" y="23"/>
                      <a:pt x="120" y="17"/>
                    </a:cubicBezTo>
                    <a:cubicBezTo>
                      <a:pt x="120" y="0"/>
                      <a:pt x="120" y="0"/>
                      <a:pt x="120" y="0"/>
                    </a:cubicBezTo>
                    <a:cubicBezTo>
                      <a:pt x="101" y="0"/>
                      <a:pt x="101" y="0"/>
                      <a:pt x="101" y="0"/>
                    </a:cubicBezTo>
                    <a:lnTo>
                      <a:pt x="101" y="15"/>
                    </a:lnTo>
                    <a:close/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/>
              </a:p>
            </p:txBody>
          </p:sp>
          <p:sp>
            <p:nvSpPr>
              <p:cNvPr id="50" name="Freeform 9"/>
              <p:cNvSpPr>
                <a:spLocks/>
              </p:cNvSpPr>
              <p:nvPr/>
            </p:nvSpPr>
            <p:spPr bwMode="auto">
              <a:xfrm>
                <a:off x="6340475" y="2327275"/>
                <a:ext cx="454025" cy="101600"/>
              </a:xfrm>
              <a:custGeom>
                <a:avLst/>
                <a:gdLst>
                  <a:gd name="T0" fmla="*/ 2147483647 w 121"/>
                  <a:gd name="T1" fmla="*/ 2147483647 h 27"/>
                  <a:gd name="T2" fmla="*/ 2147483647 w 121"/>
                  <a:gd name="T3" fmla="*/ 2147483647 h 27"/>
                  <a:gd name="T4" fmla="*/ 2147483647 w 121"/>
                  <a:gd name="T5" fmla="*/ 2147483647 h 27"/>
                  <a:gd name="T6" fmla="*/ 2147483647 w 121"/>
                  <a:gd name="T7" fmla="*/ 2147483647 h 27"/>
                  <a:gd name="T8" fmla="*/ 2147483647 w 121"/>
                  <a:gd name="T9" fmla="*/ 2147483647 h 27"/>
                  <a:gd name="T10" fmla="*/ 2147483647 w 121"/>
                  <a:gd name="T11" fmla="*/ 0 h 27"/>
                  <a:gd name="T12" fmla="*/ 0 w 121"/>
                  <a:gd name="T13" fmla="*/ 0 h 27"/>
                  <a:gd name="T14" fmla="*/ 0 w 121"/>
                  <a:gd name="T15" fmla="*/ 2147483647 h 27"/>
                  <a:gd name="T16" fmla="*/ 2147483647 w 121"/>
                  <a:gd name="T17" fmla="*/ 2147483647 h 2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21" h="27">
                    <a:moveTo>
                      <a:pt x="10" y="27"/>
                    </a:moveTo>
                    <a:cubicBezTo>
                      <a:pt x="115" y="27"/>
                      <a:pt x="115" y="27"/>
                      <a:pt x="115" y="27"/>
                    </a:cubicBezTo>
                    <a:cubicBezTo>
                      <a:pt x="114" y="26"/>
                      <a:pt x="113" y="24"/>
                      <a:pt x="113" y="22"/>
                    </a:cubicBezTo>
                    <a:cubicBezTo>
                      <a:pt x="113" y="18"/>
                      <a:pt x="116" y="15"/>
                      <a:pt x="121" y="15"/>
                    </a:cubicBezTo>
                    <a:cubicBezTo>
                      <a:pt x="20" y="15"/>
                      <a:pt x="20" y="15"/>
                      <a:pt x="20" y="15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23"/>
                      <a:pt x="5" y="27"/>
                      <a:pt x="10" y="27"/>
                    </a:cubicBezTo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/>
              </a:p>
            </p:txBody>
          </p:sp>
          <p:sp>
            <p:nvSpPr>
              <p:cNvPr id="51" name="Freeform 10"/>
              <p:cNvSpPr>
                <a:spLocks/>
              </p:cNvSpPr>
              <p:nvPr/>
            </p:nvSpPr>
            <p:spPr bwMode="auto">
              <a:xfrm>
                <a:off x="6415088" y="2327275"/>
                <a:ext cx="1000125" cy="57150"/>
              </a:xfrm>
              <a:custGeom>
                <a:avLst/>
                <a:gdLst>
                  <a:gd name="T0" fmla="*/ 2147483647 w 630"/>
                  <a:gd name="T1" fmla="*/ 2147483647 h 36"/>
                  <a:gd name="T2" fmla="*/ 2147483647 w 630"/>
                  <a:gd name="T3" fmla="*/ 0 h 36"/>
                  <a:gd name="T4" fmla="*/ 0 w 630"/>
                  <a:gd name="T5" fmla="*/ 0 h 36"/>
                  <a:gd name="T6" fmla="*/ 0 w 630"/>
                  <a:gd name="T7" fmla="*/ 2147483647 h 36"/>
                  <a:gd name="T8" fmla="*/ 2147483647 w 630"/>
                  <a:gd name="T9" fmla="*/ 2147483647 h 36"/>
                  <a:gd name="T10" fmla="*/ 2147483647 w 630"/>
                  <a:gd name="T11" fmla="*/ 2147483647 h 36"/>
                  <a:gd name="T12" fmla="*/ 2147483647 w 630"/>
                  <a:gd name="T13" fmla="*/ 2147483647 h 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630" h="36">
                    <a:moveTo>
                      <a:pt x="630" y="36"/>
                    </a:moveTo>
                    <a:lnTo>
                      <a:pt x="630" y="0"/>
                    </a:lnTo>
                    <a:lnTo>
                      <a:pt x="0" y="0"/>
                    </a:lnTo>
                    <a:lnTo>
                      <a:pt x="0" y="36"/>
                    </a:lnTo>
                    <a:lnTo>
                      <a:pt x="239" y="36"/>
                    </a:lnTo>
                    <a:lnTo>
                      <a:pt x="391" y="36"/>
                    </a:lnTo>
                    <a:lnTo>
                      <a:pt x="630" y="36"/>
                    </a:lnTo>
                    <a:close/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/>
              </a:p>
            </p:txBody>
          </p:sp>
          <p:sp>
            <p:nvSpPr>
              <p:cNvPr id="52" name="Freeform 11"/>
              <p:cNvSpPr>
                <a:spLocks noEditPoints="1"/>
              </p:cNvSpPr>
              <p:nvPr/>
            </p:nvSpPr>
            <p:spPr bwMode="auto">
              <a:xfrm>
                <a:off x="6569075" y="1774825"/>
                <a:ext cx="688975" cy="396875"/>
              </a:xfrm>
              <a:custGeom>
                <a:avLst/>
                <a:gdLst>
                  <a:gd name="T0" fmla="*/ 2147483647 w 434"/>
                  <a:gd name="T1" fmla="*/ 2147483647 h 250"/>
                  <a:gd name="T2" fmla="*/ 2147483647 w 434"/>
                  <a:gd name="T3" fmla="*/ 2147483647 h 250"/>
                  <a:gd name="T4" fmla="*/ 2147483647 w 434"/>
                  <a:gd name="T5" fmla="*/ 2147483647 h 250"/>
                  <a:gd name="T6" fmla="*/ 2147483647 w 434"/>
                  <a:gd name="T7" fmla="*/ 2147483647 h 250"/>
                  <a:gd name="T8" fmla="*/ 0 w 434"/>
                  <a:gd name="T9" fmla="*/ 2147483647 h 250"/>
                  <a:gd name="T10" fmla="*/ 2147483647 w 434"/>
                  <a:gd name="T11" fmla="*/ 2147483647 h 250"/>
                  <a:gd name="T12" fmla="*/ 2147483647 w 434"/>
                  <a:gd name="T13" fmla="*/ 0 h 250"/>
                  <a:gd name="T14" fmla="*/ 0 w 434"/>
                  <a:gd name="T15" fmla="*/ 0 h 250"/>
                  <a:gd name="T16" fmla="*/ 0 w 434"/>
                  <a:gd name="T17" fmla="*/ 2147483647 h 25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434" h="250">
                    <a:moveTo>
                      <a:pt x="187" y="69"/>
                    </a:moveTo>
                    <a:lnTo>
                      <a:pt x="280" y="121"/>
                    </a:lnTo>
                    <a:lnTo>
                      <a:pt x="187" y="176"/>
                    </a:lnTo>
                    <a:lnTo>
                      <a:pt x="187" y="69"/>
                    </a:lnTo>
                    <a:close/>
                    <a:moveTo>
                      <a:pt x="0" y="250"/>
                    </a:moveTo>
                    <a:lnTo>
                      <a:pt x="434" y="250"/>
                    </a:lnTo>
                    <a:lnTo>
                      <a:pt x="434" y="0"/>
                    </a:lnTo>
                    <a:lnTo>
                      <a:pt x="0" y="0"/>
                    </a:lnTo>
                    <a:lnTo>
                      <a:pt x="0" y="250"/>
                    </a:lnTo>
                    <a:close/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/>
              </a:p>
            </p:txBody>
          </p:sp>
          <p:sp>
            <p:nvSpPr>
              <p:cNvPr id="53" name="Freeform 12"/>
              <p:cNvSpPr>
                <a:spLocks noEditPoints="1"/>
              </p:cNvSpPr>
              <p:nvPr/>
            </p:nvSpPr>
            <p:spPr bwMode="auto">
              <a:xfrm>
                <a:off x="6569075" y="1676400"/>
                <a:ext cx="688975" cy="79375"/>
              </a:xfrm>
              <a:custGeom>
                <a:avLst/>
                <a:gdLst>
                  <a:gd name="T0" fmla="*/ 2147483647 w 183"/>
                  <a:gd name="T1" fmla="*/ 2147483647 h 21"/>
                  <a:gd name="T2" fmla="*/ 2147483647 w 183"/>
                  <a:gd name="T3" fmla="*/ 2147483647 h 21"/>
                  <a:gd name="T4" fmla="*/ 2147483647 w 183"/>
                  <a:gd name="T5" fmla="*/ 2147483647 h 21"/>
                  <a:gd name="T6" fmla="*/ 2147483647 w 183"/>
                  <a:gd name="T7" fmla="*/ 2147483647 h 21"/>
                  <a:gd name="T8" fmla="*/ 2147483647 w 183"/>
                  <a:gd name="T9" fmla="*/ 2147483647 h 21"/>
                  <a:gd name="T10" fmla="*/ 2147483647 w 183"/>
                  <a:gd name="T11" fmla="*/ 2147483647 h 21"/>
                  <a:gd name="T12" fmla="*/ 2147483647 w 183"/>
                  <a:gd name="T13" fmla="*/ 2147483647 h 21"/>
                  <a:gd name="T14" fmla="*/ 2147483647 w 183"/>
                  <a:gd name="T15" fmla="*/ 2147483647 h 21"/>
                  <a:gd name="T16" fmla="*/ 2147483647 w 183"/>
                  <a:gd name="T17" fmla="*/ 2147483647 h 21"/>
                  <a:gd name="T18" fmla="*/ 2147483647 w 183"/>
                  <a:gd name="T19" fmla="*/ 2147483647 h 21"/>
                  <a:gd name="T20" fmla="*/ 2147483647 w 183"/>
                  <a:gd name="T21" fmla="*/ 2147483647 h 21"/>
                  <a:gd name="T22" fmla="*/ 2147483647 w 183"/>
                  <a:gd name="T23" fmla="*/ 2147483647 h 21"/>
                  <a:gd name="T24" fmla="*/ 2147483647 w 183"/>
                  <a:gd name="T25" fmla="*/ 2147483647 h 21"/>
                  <a:gd name="T26" fmla="*/ 2147483647 w 183"/>
                  <a:gd name="T27" fmla="*/ 2147483647 h 21"/>
                  <a:gd name="T28" fmla="*/ 2147483647 w 183"/>
                  <a:gd name="T29" fmla="*/ 2147483647 h 21"/>
                  <a:gd name="T30" fmla="*/ 0 w 183"/>
                  <a:gd name="T31" fmla="*/ 2147483647 h 21"/>
                  <a:gd name="T32" fmla="*/ 2147483647 w 183"/>
                  <a:gd name="T33" fmla="*/ 2147483647 h 21"/>
                  <a:gd name="T34" fmla="*/ 2147483647 w 183"/>
                  <a:gd name="T35" fmla="*/ 0 h 21"/>
                  <a:gd name="T36" fmla="*/ 0 w 183"/>
                  <a:gd name="T37" fmla="*/ 0 h 21"/>
                  <a:gd name="T38" fmla="*/ 0 w 183"/>
                  <a:gd name="T39" fmla="*/ 2147483647 h 21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0" t="0" r="r" b="b"/>
                <a:pathLst>
                  <a:path w="183" h="21">
                    <a:moveTo>
                      <a:pt x="172" y="16"/>
                    </a:moveTo>
                    <a:cubicBezTo>
                      <a:pt x="169" y="16"/>
                      <a:pt x="167" y="13"/>
                      <a:pt x="167" y="11"/>
                    </a:cubicBezTo>
                    <a:cubicBezTo>
                      <a:pt x="167" y="8"/>
                      <a:pt x="169" y="6"/>
                      <a:pt x="172" y="6"/>
                    </a:cubicBezTo>
                    <a:cubicBezTo>
                      <a:pt x="175" y="6"/>
                      <a:pt x="177" y="8"/>
                      <a:pt x="177" y="11"/>
                    </a:cubicBezTo>
                    <a:cubicBezTo>
                      <a:pt x="177" y="13"/>
                      <a:pt x="175" y="16"/>
                      <a:pt x="172" y="16"/>
                    </a:cubicBezTo>
                    <a:moveTo>
                      <a:pt x="157" y="16"/>
                    </a:moveTo>
                    <a:cubicBezTo>
                      <a:pt x="154" y="16"/>
                      <a:pt x="152" y="13"/>
                      <a:pt x="152" y="11"/>
                    </a:cubicBezTo>
                    <a:cubicBezTo>
                      <a:pt x="152" y="8"/>
                      <a:pt x="154" y="6"/>
                      <a:pt x="157" y="6"/>
                    </a:cubicBezTo>
                    <a:cubicBezTo>
                      <a:pt x="160" y="6"/>
                      <a:pt x="162" y="8"/>
                      <a:pt x="162" y="11"/>
                    </a:cubicBezTo>
                    <a:cubicBezTo>
                      <a:pt x="162" y="13"/>
                      <a:pt x="160" y="16"/>
                      <a:pt x="157" y="16"/>
                    </a:cubicBezTo>
                    <a:moveTo>
                      <a:pt x="10" y="16"/>
                    </a:moveTo>
                    <a:cubicBezTo>
                      <a:pt x="8" y="16"/>
                      <a:pt x="5" y="13"/>
                      <a:pt x="5" y="11"/>
                    </a:cubicBezTo>
                    <a:cubicBezTo>
                      <a:pt x="5" y="8"/>
                      <a:pt x="8" y="6"/>
                      <a:pt x="10" y="6"/>
                    </a:cubicBezTo>
                    <a:cubicBezTo>
                      <a:pt x="13" y="6"/>
                      <a:pt x="15" y="8"/>
                      <a:pt x="15" y="11"/>
                    </a:cubicBezTo>
                    <a:cubicBezTo>
                      <a:pt x="15" y="13"/>
                      <a:pt x="13" y="16"/>
                      <a:pt x="10" y="16"/>
                    </a:cubicBezTo>
                    <a:moveTo>
                      <a:pt x="0" y="21"/>
                    </a:moveTo>
                    <a:cubicBezTo>
                      <a:pt x="183" y="21"/>
                      <a:pt x="183" y="21"/>
                      <a:pt x="183" y="21"/>
                    </a:cubicBezTo>
                    <a:cubicBezTo>
                      <a:pt x="183" y="0"/>
                      <a:pt x="183" y="0"/>
                      <a:pt x="183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/>
              </a:p>
            </p:txBody>
          </p:sp>
        </p:grpSp>
      </p:grpSp>
      <p:sp>
        <p:nvSpPr>
          <p:cNvPr id="41" name="직사각형 40"/>
          <p:cNvSpPr/>
          <p:nvPr/>
        </p:nvSpPr>
        <p:spPr>
          <a:xfrm>
            <a:off x="5508104" y="3779748"/>
            <a:ext cx="19014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ko-KR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Think and talk</a:t>
            </a:r>
            <a:r>
              <a:rPr lang="en-GB" altLang="ko-KR" b="1" dirty="0" smtClean="0">
                <a:latin typeface="Univers LT Std 45 Light" pitchFamily="34" charset="0"/>
                <a:cs typeface="Tahoma" pitchFamily="34" charset="0"/>
              </a:rPr>
              <a:t>.</a:t>
            </a:r>
            <a:endParaRPr lang="ko-KR" altLang="en-US" b="1" dirty="0">
              <a:latin typeface="Univers LT Std 45 Light" pitchFamily="34" charset="0"/>
            </a:endParaRPr>
          </a:p>
        </p:txBody>
      </p:sp>
      <p:grpSp>
        <p:nvGrpSpPr>
          <p:cNvPr id="4" name="그룹 29"/>
          <p:cNvGrpSpPr/>
          <p:nvPr/>
        </p:nvGrpSpPr>
        <p:grpSpPr>
          <a:xfrm>
            <a:off x="4860032" y="3655814"/>
            <a:ext cx="563774" cy="565274"/>
            <a:chOff x="4951408" y="3943846"/>
            <a:chExt cx="563774" cy="565274"/>
          </a:xfrm>
        </p:grpSpPr>
        <p:sp>
          <p:nvSpPr>
            <p:cNvPr id="40" name="타원 39"/>
            <p:cNvSpPr/>
            <p:nvPr/>
          </p:nvSpPr>
          <p:spPr>
            <a:xfrm>
              <a:off x="4951408" y="3943846"/>
              <a:ext cx="563774" cy="56377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55" name="그림 54" descr="제목 없음-1.png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4951408" y="3972099"/>
              <a:ext cx="523072" cy="537021"/>
            </a:xfrm>
            <a:prstGeom prst="rect">
              <a:avLst/>
            </a:prstGeom>
          </p:spPr>
        </p:pic>
      </p:grpSp>
      <p:sp>
        <p:nvSpPr>
          <p:cNvPr id="59" name="직사각형 58"/>
          <p:cNvSpPr/>
          <p:nvPr/>
        </p:nvSpPr>
        <p:spPr>
          <a:xfrm>
            <a:off x="4932040" y="4437112"/>
            <a:ext cx="360040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/>
            <a:r>
              <a:rPr lang="en-US" altLang="ko-KR" b="1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 smtClean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1</a:t>
            </a:r>
            <a:r>
              <a:rPr lang="en-US" altLang="ko-KR" b="1" dirty="0" smtClean="0"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 smtClean="0"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Which fact do you think is the most interesting?</a:t>
            </a:r>
            <a:endParaRPr lang="en-US" altLang="ko-KR" sz="1000" b="1" dirty="0" smtClean="0">
              <a:solidFill>
                <a:schemeClr val="bg1">
                  <a:lumMod val="65000"/>
                </a:schemeClr>
              </a:solidFill>
              <a:latin typeface="Arial" pitchFamily="34" charset="0"/>
              <a:ea typeface="Tahoma" pitchFamily="34" charset="0"/>
              <a:cs typeface="Arial" pitchFamily="34" charset="0"/>
            </a:endParaRPr>
          </a:p>
          <a:p>
            <a:pPr marL="342900" indent="-342900"/>
            <a:endParaRPr lang="en-US" altLang="ko-KR" sz="1000" b="1" dirty="0" smtClean="0">
              <a:solidFill>
                <a:schemeClr val="bg1">
                  <a:lumMod val="65000"/>
                </a:schemeClr>
              </a:solidFill>
              <a:latin typeface="Arial" pitchFamily="34" charset="0"/>
              <a:ea typeface="Tahoma" pitchFamily="34" charset="0"/>
              <a:cs typeface="Arial" pitchFamily="34" charset="0"/>
            </a:endParaRPr>
          </a:p>
          <a:p>
            <a:pPr marL="342900" indent="-342900"/>
            <a:endParaRPr lang="en-US" altLang="ko-KR" sz="1000" b="1" dirty="0" smtClean="0">
              <a:solidFill>
                <a:schemeClr val="bg1">
                  <a:lumMod val="65000"/>
                </a:schemeClr>
              </a:solidFill>
              <a:latin typeface="Arial" pitchFamily="34" charset="0"/>
              <a:ea typeface="Tahoma" pitchFamily="34" charset="0"/>
              <a:cs typeface="Arial" pitchFamily="34" charset="0"/>
            </a:endParaRPr>
          </a:p>
          <a:p>
            <a:pPr marL="342900" indent="-342900" algn="just"/>
            <a:r>
              <a:rPr lang="en-US" altLang="ko-KR" b="1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 smtClean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2</a:t>
            </a:r>
            <a:r>
              <a:rPr lang="en-US" altLang="ko-KR" sz="1600" b="1" dirty="0" smtClean="0"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What </a:t>
            </a:r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would it be like to live in this small island?</a:t>
            </a:r>
            <a:endParaRPr lang="ko-KR" altLang="en-US" sz="1600" dirty="0">
              <a:latin typeface="Tahoma" pitchFamily="34" charset="0"/>
              <a:cs typeface="Tahoma" pitchFamily="34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1" y="4437112"/>
            <a:ext cx="4860032" cy="492443"/>
          </a:xfrm>
          <a:prstGeom prst="rect">
            <a:avLst/>
          </a:prstGeom>
          <a:solidFill>
            <a:srgbClr val="FDE4CE"/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altLang="ko-KR" sz="13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I find it interesting that it doesn’t have an official capital.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0" y="5373216"/>
            <a:ext cx="4860032" cy="292388"/>
          </a:xfrm>
          <a:prstGeom prst="rect">
            <a:avLst/>
          </a:prstGeom>
          <a:solidFill>
            <a:srgbClr val="FDE4CE"/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altLang="ko-KR" sz="13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It would be a little boring but peaceful.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2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모서리가 둥근 직사각형 64"/>
          <p:cNvSpPr/>
          <p:nvPr/>
        </p:nvSpPr>
        <p:spPr>
          <a:xfrm>
            <a:off x="1475656" y="1052736"/>
            <a:ext cx="6192688" cy="504056"/>
          </a:xfrm>
          <a:prstGeom prst="roundRect">
            <a:avLst/>
          </a:prstGeom>
          <a:solidFill>
            <a:srgbClr val="C00000">
              <a:alpha val="7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TextBox 12"/>
          <p:cNvSpPr txBox="1"/>
          <p:nvPr/>
        </p:nvSpPr>
        <p:spPr>
          <a:xfrm>
            <a:off x="467544" y="5250686"/>
            <a:ext cx="3960440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ko-KR" sz="12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▶</a:t>
            </a:r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Location of Nauru</a:t>
            </a:r>
          </a:p>
        </p:txBody>
      </p:sp>
      <p:sp>
        <p:nvSpPr>
          <p:cNvPr id="17" name="모서리가 둥근 직사각형 16"/>
          <p:cNvSpPr/>
          <p:nvPr/>
        </p:nvSpPr>
        <p:spPr>
          <a:xfrm>
            <a:off x="572042" y="3591082"/>
            <a:ext cx="1800000" cy="1500198"/>
          </a:xfrm>
          <a:prstGeom prst="roundRect">
            <a:avLst>
              <a:gd name="adj" fmla="val 7778"/>
            </a:avLst>
          </a:prstGeom>
          <a:ln>
            <a:noFill/>
          </a:ln>
          <a:effectLst>
            <a:glow rad="101600">
              <a:schemeClr val="accent6">
                <a:lumMod val="40000"/>
                <a:lumOff val="60000"/>
                <a:alpha val="60000"/>
              </a:schemeClr>
            </a:glow>
          </a:effectLst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altLang="ko-KR" dirty="0" smtClean="0">
                <a:solidFill>
                  <a:schemeClr val="tx1"/>
                </a:solidFill>
                <a:effectLst>
                  <a:glow rad="101600">
                    <a:schemeClr val="accent6">
                      <a:lumMod val="75000"/>
                      <a:alpha val="60000"/>
                    </a:schemeClr>
                  </a:glo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en-US" altLang="ko-KR" dirty="0" smtClean="0">
                <a:solidFill>
                  <a:schemeClr val="tx1"/>
                </a:solidFill>
                <a:effectLst>
                  <a:glow rad="101600">
                    <a:schemeClr val="accent6">
                      <a:lumMod val="75000"/>
                      <a:alpha val="60000"/>
                    </a:schemeClr>
                  </a:glo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endParaRPr lang="ko-KR" altLang="en-US" dirty="0" smtClean="0">
              <a:solidFill>
                <a:schemeClr val="tx1"/>
              </a:solidFill>
              <a:effectLst>
                <a:glow rad="101600">
                  <a:schemeClr val="accent6">
                    <a:lumMod val="75000"/>
                    <a:alpha val="60000"/>
                  </a:schemeClr>
                </a:glow>
              </a:effectLst>
              <a:latin typeface="Tahoma" pitchFamily="34" charset="0"/>
              <a:cs typeface="Tahoma" pitchFamily="34" charset="0"/>
            </a:endParaRPr>
          </a:p>
          <a:p>
            <a:pPr algn="ctr"/>
            <a:endParaRPr lang="ko-KR" altLang="en-US" dirty="0">
              <a:effectLst>
                <a:glow rad="101600">
                  <a:schemeClr val="accent6">
                    <a:lumMod val="75000"/>
                    <a:alpha val="60000"/>
                  </a:schemeClr>
                </a:glow>
              </a:effectLst>
              <a:latin typeface="Tahoma" pitchFamily="34" charset="0"/>
              <a:cs typeface="Tahoma" pitchFamily="34" charset="0"/>
            </a:endParaRPr>
          </a:p>
        </p:txBody>
      </p:sp>
      <p:sp>
        <p:nvSpPr>
          <p:cNvPr id="18" name="모서리가 둥근 직사각형 17"/>
          <p:cNvSpPr/>
          <p:nvPr/>
        </p:nvSpPr>
        <p:spPr>
          <a:xfrm>
            <a:off x="2555976" y="3591082"/>
            <a:ext cx="1800000" cy="1501200"/>
          </a:xfrm>
          <a:prstGeom prst="roundRect">
            <a:avLst>
              <a:gd name="adj" fmla="val 7848"/>
            </a:avLst>
          </a:prstGeom>
          <a:ln>
            <a:noFill/>
          </a:ln>
          <a:effectLst>
            <a:glow rad="101600">
              <a:schemeClr val="accent6">
                <a:lumMod val="40000"/>
                <a:lumOff val="60000"/>
                <a:alpha val="60000"/>
              </a:schemeClr>
            </a:glow>
          </a:effectLst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altLang="ko-KR" dirty="0" smtClean="0">
                <a:solidFill>
                  <a:schemeClr val="tx1"/>
                </a:solidFill>
                <a:effectLst>
                  <a:glow rad="101600">
                    <a:schemeClr val="accent6">
                      <a:lumMod val="75000"/>
                      <a:alpha val="60000"/>
                    </a:schemeClr>
                  </a:glo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en-US" altLang="ko-KR" dirty="0" smtClean="0">
                <a:solidFill>
                  <a:schemeClr val="tx1"/>
                </a:solidFill>
                <a:effectLst>
                  <a:glow rad="101600">
                    <a:schemeClr val="accent6">
                      <a:lumMod val="75000"/>
                      <a:alpha val="60000"/>
                    </a:schemeClr>
                  </a:glo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endParaRPr lang="ko-KR" altLang="en-US" dirty="0" smtClean="0">
              <a:solidFill>
                <a:schemeClr val="tx1"/>
              </a:solidFill>
              <a:effectLst>
                <a:glow rad="101600">
                  <a:schemeClr val="accent6">
                    <a:lumMod val="75000"/>
                    <a:alpha val="60000"/>
                  </a:schemeClr>
                </a:glow>
              </a:effectLst>
              <a:latin typeface="Tahoma" pitchFamily="34" charset="0"/>
              <a:cs typeface="Tahoma" pitchFamily="34" charset="0"/>
            </a:endParaRPr>
          </a:p>
          <a:p>
            <a:pPr algn="ctr"/>
            <a:endParaRPr lang="ko-KR" altLang="en-US" dirty="0">
              <a:effectLst>
                <a:glow rad="101600">
                  <a:schemeClr val="accent6">
                    <a:lumMod val="75000"/>
                    <a:alpha val="60000"/>
                  </a:schemeClr>
                </a:glow>
              </a:effectLst>
              <a:latin typeface="Tahoma" pitchFamily="34" charset="0"/>
              <a:cs typeface="Tahoma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364088" y="6505599"/>
            <a:ext cx="377994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ko-KR" sz="1400" b="1" dirty="0" smtClean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Unit 06 </a:t>
            </a:r>
            <a:r>
              <a:rPr lang="en-US" altLang="ko-KR" sz="1400" dirty="0" smtClean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Nauru</a:t>
            </a:r>
            <a:endParaRPr lang="ko-KR" altLang="en-US" sz="1400" dirty="0">
              <a:solidFill>
                <a:srgbClr val="C00000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25" name="직사각형 24"/>
          <p:cNvSpPr/>
          <p:nvPr/>
        </p:nvSpPr>
        <p:spPr>
          <a:xfrm>
            <a:off x="1475656" y="1089321"/>
            <a:ext cx="6192688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ko-KR" sz="2200" b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Brief History of Nauru</a:t>
            </a:r>
          </a:p>
        </p:txBody>
      </p:sp>
      <p:sp>
        <p:nvSpPr>
          <p:cNvPr id="39" name="순서도: 처리 38"/>
          <p:cNvSpPr/>
          <p:nvPr/>
        </p:nvSpPr>
        <p:spPr>
          <a:xfrm>
            <a:off x="467544" y="2420888"/>
            <a:ext cx="3816424" cy="792088"/>
          </a:xfrm>
          <a:prstGeom prst="flowChartProcess">
            <a:avLst/>
          </a:prstGeom>
          <a:solidFill>
            <a:schemeClr val="bg1">
              <a:lumMod val="95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0" name="직사각형 39"/>
          <p:cNvSpPr/>
          <p:nvPr/>
        </p:nvSpPr>
        <p:spPr>
          <a:xfrm>
            <a:off x="1115616" y="1772816"/>
            <a:ext cx="209384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ko-KR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Read the article.</a:t>
            </a:r>
            <a:endParaRPr lang="ko-KR" altLang="en-US" dirty="0">
              <a:latin typeface="Tahoma" pitchFamily="34" charset="0"/>
              <a:cs typeface="Tahoma" pitchFamily="34" charset="0"/>
            </a:endParaRPr>
          </a:p>
        </p:txBody>
      </p:sp>
      <p:sp>
        <p:nvSpPr>
          <p:cNvPr id="41" name="직사각형 40"/>
          <p:cNvSpPr/>
          <p:nvPr/>
        </p:nvSpPr>
        <p:spPr>
          <a:xfrm>
            <a:off x="539552" y="2494637"/>
            <a:ext cx="367240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  <a:hlinkClick r:id="rId4"/>
              </a:rPr>
              <a:t>http://www.ducksters.com/geography/country.php?country=Nauru</a:t>
            </a:r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endParaRPr lang="ko-KR" altLang="en-US" sz="1600" dirty="0" smtClean="0">
              <a:latin typeface="Tahoma" pitchFamily="34" charset="0"/>
              <a:cs typeface="Tahoma" pitchFamily="34" charset="0"/>
            </a:endParaRPr>
          </a:p>
        </p:txBody>
      </p:sp>
      <p:grpSp>
        <p:nvGrpSpPr>
          <p:cNvPr id="23" name="그룹 22"/>
          <p:cNvGrpSpPr/>
          <p:nvPr/>
        </p:nvGrpSpPr>
        <p:grpSpPr>
          <a:xfrm>
            <a:off x="467544" y="1700808"/>
            <a:ext cx="563774" cy="563774"/>
            <a:chOff x="467544" y="1988840"/>
            <a:chExt cx="563774" cy="563774"/>
          </a:xfrm>
        </p:grpSpPr>
        <p:sp>
          <p:nvSpPr>
            <p:cNvPr id="38" name="타원 37"/>
            <p:cNvSpPr/>
            <p:nvPr/>
          </p:nvSpPr>
          <p:spPr>
            <a:xfrm>
              <a:off x="467544" y="1988840"/>
              <a:ext cx="563774" cy="563774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60" name="그림 59" descr="제목 없음-2.png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504884" y="2019659"/>
              <a:ext cx="489094" cy="502136"/>
            </a:xfrm>
            <a:prstGeom prst="rect">
              <a:avLst/>
            </a:prstGeom>
          </p:spPr>
        </p:pic>
      </p:grpSp>
      <p:sp>
        <p:nvSpPr>
          <p:cNvPr id="58" name="순서도: 처리 57"/>
          <p:cNvSpPr/>
          <p:nvPr/>
        </p:nvSpPr>
        <p:spPr>
          <a:xfrm>
            <a:off x="4860032" y="2553753"/>
            <a:ext cx="3816424" cy="3755567"/>
          </a:xfrm>
          <a:prstGeom prst="flowChartProcess">
            <a:avLst/>
          </a:prstGeom>
          <a:solidFill>
            <a:schemeClr val="accent6">
              <a:lumMod val="20000"/>
              <a:lumOff val="80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9" name="직사각형 58"/>
          <p:cNvSpPr/>
          <p:nvPr/>
        </p:nvSpPr>
        <p:spPr>
          <a:xfrm>
            <a:off x="5527273" y="1628800"/>
            <a:ext cx="3149183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ko-KR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Answer the questions below according to the article.</a:t>
            </a:r>
          </a:p>
        </p:txBody>
      </p:sp>
      <p:grpSp>
        <p:nvGrpSpPr>
          <p:cNvPr id="61" name="그룹 60"/>
          <p:cNvGrpSpPr/>
          <p:nvPr/>
        </p:nvGrpSpPr>
        <p:grpSpPr>
          <a:xfrm>
            <a:off x="4860032" y="1711598"/>
            <a:ext cx="563774" cy="565274"/>
            <a:chOff x="4860032" y="1999630"/>
            <a:chExt cx="563774" cy="565274"/>
          </a:xfrm>
        </p:grpSpPr>
        <p:sp>
          <p:nvSpPr>
            <p:cNvPr id="62" name="타원 61"/>
            <p:cNvSpPr/>
            <p:nvPr/>
          </p:nvSpPr>
          <p:spPr>
            <a:xfrm>
              <a:off x="4860032" y="1999630"/>
              <a:ext cx="563774" cy="56377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63" name="그림 62" descr="제목 없음-1.png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4860032" y="2027883"/>
              <a:ext cx="523072" cy="537021"/>
            </a:xfrm>
            <a:prstGeom prst="rect">
              <a:avLst/>
            </a:prstGeom>
          </p:spPr>
        </p:pic>
      </p:grpSp>
      <p:sp>
        <p:nvSpPr>
          <p:cNvPr id="64" name="직사각형 63"/>
          <p:cNvSpPr/>
          <p:nvPr/>
        </p:nvSpPr>
        <p:spPr>
          <a:xfrm>
            <a:off x="4932040" y="2553753"/>
            <a:ext cx="3600400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/>
            <a:r>
              <a:rPr lang="en-US" altLang="ko-KR" b="1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 smtClean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1</a:t>
            </a:r>
            <a:r>
              <a:rPr lang="en-US" altLang="ko-KR" b="1" dirty="0" smtClean="0"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 smtClean="0"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Where is it located in?</a:t>
            </a:r>
          </a:p>
          <a:p>
            <a:pPr marL="342900" indent="-342900"/>
            <a:endParaRPr lang="en-US" altLang="ko-KR" sz="800" b="1" dirty="0" smtClean="0"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endParaRPr lang="en-US" altLang="ko-KR" sz="800" b="1" dirty="0" smtClean="0"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r>
              <a:rPr lang="en-US" altLang="ko-KR" b="1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 smtClean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2</a:t>
            </a:r>
            <a:r>
              <a:rPr lang="en-US" altLang="ko-KR" b="1" dirty="0" smtClean="0"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 smtClean="0"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When did Europeans appear on the island?</a:t>
            </a:r>
          </a:p>
          <a:p>
            <a:pPr marL="342900" indent="-342900"/>
            <a:endParaRPr lang="en-US" altLang="ko-KR" sz="1000" b="1" dirty="0" smtClean="0"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r>
              <a:rPr lang="en-US" altLang="ko-KR" b="1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 smtClean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3</a:t>
            </a:r>
            <a:r>
              <a:rPr lang="en-US" altLang="ko-KR" b="1" dirty="0" smtClean="0"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 smtClean="0"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How many countries controlled the island? </a:t>
            </a:r>
            <a:endParaRPr lang="en-US" altLang="ko-KR" sz="1000" b="1" dirty="0" smtClean="0"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endParaRPr lang="en-US" altLang="ko-KR" sz="1000" b="1" dirty="0" smtClean="0"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r>
              <a:rPr lang="en-US" altLang="ko-KR" b="1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 smtClean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4</a:t>
            </a:r>
            <a:r>
              <a:rPr lang="en-US" altLang="ko-KR" b="1" dirty="0" smtClean="0"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dirty="0" smtClean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What </a:t>
            </a:r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kind of industry brought much money to the island?</a:t>
            </a:r>
            <a:endParaRPr lang="en-US" altLang="ko-KR" sz="1000" b="1" dirty="0" smtClean="0"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endParaRPr lang="en-US" altLang="ko-KR" sz="1000" b="1" dirty="0" smtClean="0"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r>
              <a:rPr lang="en-US" altLang="ko-KR" b="1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 smtClean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5</a:t>
            </a:r>
            <a:r>
              <a:rPr lang="en-US" altLang="ko-KR" b="1" dirty="0" smtClean="0"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 smtClean="0"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Was it successful to recover the damaged area by the mining?</a:t>
            </a:r>
          </a:p>
        </p:txBody>
      </p:sp>
      <p:pic>
        <p:nvPicPr>
          <p:cNvPr id="71" name="Picture 3" descr="C:\Users\PARK\Desktop\이퓨처\B1_pictures\Unit 06\shutterstock_265054400.eps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26800" y="3777992"/>
            <a:ext cx="1686859" cy="1152128"/>
          </a:xfrm>
          <a:prstGeom prst="rect">
            <a:avLst/>
          </a:prstGeom>
          <a:noFill/>
        </p:spPr>
      </p:pic>
      <p:pic>
        <p:nvPicPr>
          <p:cNvPr id="72" name="Picture 2" descr="C:\Users\PARK\Desktop\이퓨처\B1_pictures\Unit 06\shutterstock_453588187.eps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676512" y="3629784"/>
            <a:ext cx="1569356" cy="1401211"/>
          </a:xfrm>
          <a:prstGeom prst="rect">
            <a:avLst/>
          </a:prstGeom>
          <a:noFill/>
        </p:spPr>
      </p:pic>
      <p:sp>
        <p:nvSpPr>
          <p:cNvPr id="73" name="TextBox 72"/>
          <p:cNvSpPr txBox="1"/>
          <p:nvPr/>
        </p:nvSpPr>
        <p:spPr>
          <a:xfrm>
            <a:off x="0" y="2648525"/>
            <a:ext cx="4860032" cy="292388"/>
          </a:xfrm>
          <a:prstGeom prst="rect">
            <a:avLst/>
          </a:prstGeom>
          <a:solidFill>
            <a:srgbClr val="FDE4CE"/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altLang="ko-KR" sz="13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It is located in the western Pacific Ocean.</a:t>
            </a:r>
          </a:p>
        </p:txBody>
      </p:sp>
      <p:sp>
        <p:nvSpPr>
          <p:cNvPr id="74" name="TextBox 73"/>
          <p:cNvSpPr txBox="1"/>
          <p:nvPr/>
        </p:nvSpPr>
        <p:spPr>
          <a:xfrm>
            <a:off x="0" y="3140968"/>
            <a:ext cx="4860032" cy="292388"/>
          </a:xfrm>
          <a:prstGeom prst="rect">
            <a:avLst/>
          </a:prstGeom>
          <a:solidFill>
            <a:srgbClr val="FDE4CE"/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altLang="ko-KR" sz="13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They first arrived at the island in the 1830s.</a:t>
            </a:r>
          </a:p>
        </p:txBody>
      </p:sp>
      <p:sp>
        <p:nvSpPr>
          <p:cNvPr id="75" name="TextBox 74"/>
          <p:cNvSpPr txBox="1"/>
          <p:nvPr/>
        </p:nvSpPr>
        <p:spPr>
          <a:xfrm>
            <a:off x="0" y="3789040"/>
            <a:ext cx="4860032" cy="292388"/>
          </a:xfrm>
          <a:prstGeom prst="rect">
            <a:avLst/>
          </a:prstGeom>
          <a:solidFill>
            <a:srgbClr val="FDE4CE"/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altLang="ko-KR" sz="13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5 countries in total controlled it.</a:t>
            </a:r>
          </a:p>
        </p:txBody>
      </p:sp>
      <p:sp>
        <p:nvSpPr>
          <p:cNvPr id="76" name="TextBox 75"/>
          <p:cNvSpPr txBox="1"/>
          <p:nvPr/>
        </p:nvSpPr>
        <p:spPr>
          <a:xfrm>
            <a:off x="1" y="4479316"/>
            <a:ext cx="4860032" cy="292388"/>
          </a:xfrm>
          <a:prstGeom prst="rect">
            <a:avLst/>
          </a:prstGeom>
          <a:solidFill>
            <a:srgbClr val="FDE4CE"/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altLang="ko-KR" sz="13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Phosphate mining </a:t>
            </a:r>
          </a:p>
        </p:txBody>
      </p:sp>
      <p:sp>
        <p:nvSpPr>
          <p:cNvPr id="77" name="TextBox 76"/>
          <p:cNvSpPr txBox="1"/>
          <p:nvPr/>
        </p:nvSpPr>
        <p:spPr>
          <a:xfrm>
            <a:off x="0" y="5157192"/>
            <a:ext cx="4860032" cy="292388"/>
          </a:xfrm>
          <a:prstGeom prst="rect">
            <a:avLst/>
          </a:prstGeom>
          <a:solidFill>
            <a:srgbClr val="FDE4CE"/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altLang="ko-KR" sz="13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No, it hasn’t been successful.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" grpId="0" animBg="1"/>
      <p:bldP spid="74" grpId="0" animBg="1"/>
      <p:bldP spid="75" grpId="0" animBg="1"/>
      <p:bldP spid="76" grpId="0" animBg="1"/>
      <p:bldP spid="77" grpId="0" animBg="1"/>
    </p:bld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1858</TotalTime>
  <Words>174</Words>
  <Application>Microsoft Office PowerPoint</Application>
  <PresentationFormat>화면 슬라이드 쇼(4:3)</PresentationFormat>
  <Paragraphs>35</Paragraphs>
  <Slides>2</Slides>
  <Notes>2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2</vt:i4>
      </vt:variant>
    </vt:vector>
  </HeadingPairs>
  <TitlesOfParts>
    <vt:vector size="3" baseType="lpstr">
      <vt:lpstr>Office 테마</vt:lpstr>
      <vt:lpstr>슬라이드 1</vt:lpstr>
      <vt:lpstr>슬라이드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Grace</dc:creator>
  <cp:lastModifiedBy>PHS</cp:lastModifiedBy>
  <cp:revision>254</cp:revision>
  <dcterms:created xsi:type="dcterms:W3CDTF">2016-06-23T01:52:14Z</dcterms:created>
  <dcterms:modified xsi:type="dcterms:W3CDTF">2016-09-19T05:32:33Z</dcterms:modified>
</cp:coreProperties>
</file>